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8" r:id="rId3"/>
    <p:sldId id="258" r:id="rId4"/>
    <p:sldId id="267" r:id="rId5"/>
    <p:sldId id="269" r:id="rId6"/>
    <p:sldId id="259" r:id="rId7"/>
    <p:sldId id="271" r:id="rId8"/>
    <p:sldId id="272" r:id="rId9"/>
    <p:sldId id="274" r:id="rId10"/>
    <p:sldId id="270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7074"/>
    <a:srgbClr val="4EA1FF"/>
    <a:srgbClr val="44546A"/>
    <a:srgbClr val="F1F4F5"/>
    <a:srgbClr val="EDF1F3"/>
    <a:srgbClr val="E2E8EC"/>
    <a:srgbClr val="4EA0FF"/>
    <a:srgbClr val="ABABAB"/>
    <a:srgbClr val="E6E6E6"/>
    <a:srgbClr val="6A6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00" autoAdjust="0"/>
  </p:normalViewPr>
  <p:slideViewPr>
    <p:cSldViewPr snapToGrid="0">
      <p:cViewPr varScale="1">
        <p:scale>
          <a:sx n="76" d="100"/>
          <a:sy n="76" d="100"/>
        </p:scale>
        <p:origin x="432" y="84"/>
      </p:cViewPr>
      <p:guideLst>
        <p:guide orient="horz" pos="17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spPr>
              <a:solidFill>
                <a:srgbClr val="4EA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88-4FCE-82F5-8B7438A29258}"/>
              </c:ext>
            </c:extLst>
          </c:dPt>
          <c:dPt>
            <c:idx val="1"/>
            <c:bubble3D val="0"/>
            <c:spPr>
              <a:solidFill>
                <a:srgbClr val="ABABA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88-4FCE-82F5-8B7438A29258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88-4FCE-82F5-8B7438A29258}"/>
              </c:ext>
            </c:extLst>
          </c:dPt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13164.2</c:v>
                </c:pt>
                <c:pt idx="1">
                  <c:v>13254.7</c:v>
                </c:pt>
                <c:pt idx="2">
                  <c:v>-90.5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88-4FCE-82F5-8B7438A29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9"/>
        <c:holeSize val="77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239945549931572E-2"/>
          <c:y val="0.14594605597645635"/>
          <c:w val="0.86719364242110974"/>
          <c:h val="0.671200755977317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spPr>
            <a:solidFill>
              <a:srgbClr val="1AB39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BABA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BA6-427D-8053-87F6C4EBE6A5}"/>
              </c:ext>
            </c:extLst>
          </c:dPt>
          <c:dPt>
            <c:idx val="1"/>
            <c:invertIfNegative val="0"/>
            <c:bubble3D val="0"/>
            <c:spPr>
              <a:solidFill>
                <a:srgbClr val="4EA1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A4E-4D3A-8184-1BBE0EB1B97E}"/>
              </c:ext>
            </c:extLst>
          </c:dPt>
          <c:dLbls>
            <c:dLbl>
              <c:idx val="0"/>
              <c:layout>
                <c:manualLayout>
                  <c:x val="5.0329988370602296E-3"/>
                  <c:y val="-0.2635219255775349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BA6-427D-8053-87F6C4EBE6A5}"/>
                </c:ext>
              </c:extLst>
            </c:dLbl>
            <c:dLbl>
              <c:idx val="1"/>
              <c:layout>
                <c:manualLayout>
                  <c:x val="5.0329988370602296E-3"/>
                  <c:y val="9.15331807780320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A4E-4D3A-8184-1BBE0EB1B9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5636.2</c:v>
                </c:pt>
                <c:pt idx="1">
                  <c:v>5908.3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44-427F-887C-1826D0B8E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2045728"/>
        <c:axId val="1852037824"/>
      </c:barChart>
      <c:catAx>
        <c:axId val="1852045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2037824"/>
        <c:crosses val="autoZero"/>
        <c:auto val="1"/>
        <c:lblAlgn val="ctr"/>
        <c:lblOffset val="100"/>
        <c:noMultiLvlLbl val="0"/>
      </c:catAx>
      <c:valAx>
        <c:axId val="1852037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5204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239945549931572E-2"/>
          <c:y val="0.20116020789281269"/>
          <c:w val="0.86719364242110974"/>
          <c:h val="0.615986601584886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spPr>
            <a:solidFill>
              <a:srgbClr val="1AB39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BABA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D0-43C6-AC39-538208D1B7B3}"/>
              </c:ext>
            </c:extLst>
          </c:dPt>
          <c:dPt>
            <c:idx val="1"/>
            <c:invertIfNegative val="0"/>
            <c:bubble3D val="0"/>
            <c:spPr>
              <a:solidFill>
                <a:srgbClr val="4EA1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CD0-43C6-AC39-538208D1B7B3}"/>
              </c:ext>
            </c:extLst>
          </c:dPt>
          <c:dLbls>
            <c:dLbl>
              <c:idx val="0"/>
              <c:layout>
                <c:manualLayout>
                  <c:x val="2.5164994185300684E-3"/>
                  <c:y val="7.05155820801138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CD0-43C6-AC39-538208D1B7B3}"/>
                </c:ext>
              </c:extLst>
            </c:dLbl>
            <c:dLbl>
              <c:idx val="1"/>
              <c:layout>
                <c:manualLayout>
                  <c:x val="1.0065997674120459E-2"/>
                  <c:y val="-0.330283900083581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CD0-43C6-AC39-538208D1B7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13429.3</c:v>
                </c:pt>
                <c:pt idx="1">
                  <c:v>13254.7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D0-43C6-AC39-538208D1B7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2045728"/>
        <c:axId val="1852037824"/>
      </c:barChart>
      <c:catAx>
        <c:axId val="1852045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2037824"/>
        <c:crosses val="autoZero"/>
        <c:auto val="1"/>
        <c:lblAlgn val="ctr"/>
        <c:lblOffset val="100"/>
        <c:noMultiLvlLbl val="0"/>
      </c:catAx>
      <c:valAx>
        <c:axId val="1852037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5204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0.23506</cdr:x>
      <cdr:y>0.34028</cdr:y>
    </cdr:from>
    <cdr:to>
      <cdr:x>0.37095</cdr:x>
      <cdr:y>0.67011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A49BA55E-9037-8F7D-4660-C44205E3DCF1}"/>
            </a:ext>
          </a:extLst>
        </cdr:cNvPr>
        <cdr:cNvSpPr/>
      </cdr:nvSpPr>
      <cdr:spPr>
        <a:xfrm xmlns:a="http://schemas.openxmlformats.org/drawingml/2006/main">
          <a:off x="1186279" y="1721904"/>
          <a:ext cx="685795" cy="1669039"/>
        </a:xfrm>
        <a:prstGeom xmlns:a="http://schemas.openxmlformats.org/drawingml/2006/main" prst="rect">
          <a:avLst/>
        </a:prstGeom>
        <a:solidFill xmlns:a="http://schemas.openxmlformats.org/drawingml/2006/main">
          <a:srgbClr val="ABABAB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0.66842</cdr:x>
      <cdr:y>0.2613</cdr:y>
    </cdr:from>
    <cdr:to>
      <cdr:x>0.80446</cdr:x>
      <cdr:y>0.63486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A49BA55E-9037-8F7D-4660-C44205E3DCF1}"/>
            </a:ext>
          </a:extLst>
        </cdr:cNvPr>
        <cdr:cNvSpPr/>
      </cdr:nvSpPr>
      <cdr:spPr>
        <a:xfrm xmlns:a="http://schemas.openxmlformats.org/drawingml/2006/main">
          <a:off x="3373298" y="1436846"/>
          <a:ext cx="686552" cy="2054145"/>
        </a:xfrm>
        <a:prstGeom xmlns:a="http://schemas.openxmlformats.org/drawingml/2006/main" prst="rect">
          <a:avLst/>
        </a:prstGeom>
        <a:solidFill xmlns:a="http://schemas.openxmlformats.org/drawingml/2006/main">
          <a:srgbClr val="4EA1F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B541A-F222-4781-9ECD-ACE5B3A7F4F5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A4569-199A-4C2B-8925-2282AFB3F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971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A4569-199A-4C2B-8925-2282AFB3F7E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636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A4569-199A-4C2B-8925-2282AFB3F7E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524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A4569-199A-4C2B-8925-2282AFB3F7E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83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A4569-199A-4C2B-8925-2282AFB3F7E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2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A4569-199A-4C2B-8925-2282AFB3F7E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68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6173-B42C-40A0-B3C0-5292B8A321CF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C13D-F86B-46C6-9A45-71B295125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64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6173-B42C-40A0-B3C0-5292B8A321CF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C13D-F86B-46C6-9A45-71B295125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348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6173-B42C-40A0-B3C0-5292B8A321CF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C13D-F86B-46C6-9A45-71B295125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29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6173-B42C-40A0-B3C0-5292B8A321CF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C13D-F86B-46C6-9A45-71B295125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69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6173-B42C-40A0-B3C0-5292B8A321CF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C13D-F86B-46C6-9A45-71B295125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91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6173-B42C-40A0-B3C0-5292B8A321CF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C13D-F86B-46C6-9A45-71B295125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86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6173-B42C-40A0-B3C0-5292B8A321CF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C13D-F86B-46C6-9A45-71B295125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72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6173-B42C-40A0-B3C0-5292B8A321CF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C13D-F86B-46C6-9A45-71B295125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09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6173-B42C-40A0-B3C0-5292B8A321CF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C13D-F86B-46C6-9A45-71B295125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45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6173-B42C-40A0-B3C0-5292B8A321CF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C13D-F86B-46C6-9A45-71B295125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60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6173-B42C-40A0-B3C0-5292B8A321CF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C13D-F86B-46C6-9A45-71B295125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86173-B42C-40A0-B3C0-5292B8A321CF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6C13D-F86B-46C6-9A45-71B295125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26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BA3C0D-F7A2-9DB3-1536-7A1A542CAB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9643" t="13333" r="26250" b="18730"/>
          <a:stretch/>
        </p:blipFill>
        <p:spPr>
          <a:xfrm>
            <a:off x="0" y="0"/>
            <a:ext cx="12192000" cy="726765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426536-E337-15B5-F886-F32955EA9FFB}"/>
              </a:ext>
            </a:extLst>
          </p:cNvPr>
          <p:cNvSpPr/>
          <p:nvPr/>
        </p:nvSpPr>
        <p:spPr>
          <a:xfrm>
            <a:off x="1" y="1480455"/>
            <a:ext cx="5344886" cy="2286000"/>
          </a:xfrm>
          <a:prstGeom prst="rect">
            <a:avLst/>
          </a:prstGeom>
          <a:solidFill>
            <a:srgbClr val="F1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6788B2-7A6C-06FA-3ACD-0F57641CEA9E}"/>
              </a:ext>
            </a:extLst>
          </p:cNvPr>
          <p:cNvSpPr txBox="1"/>
          <p:nvPr/>
        </p:nvSpPr>
        <p:spPr>
          <a:xfrm>
            <a:off x="470522" y="2152047"/>
            <a:ext cx="4682098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000" dirty="0"/>
              <a:t>ЛУЧШЕЕ МУНИЦИПАЛЬНОЕ ОБРАЗОВАНИЕ РОССИИ В СФЕРЕ УПРАВЛЕНИЯ ОБЩЕСТВЕННЫМИ ФИНАНСАМИ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6788B2-7A6C-06FA-3ACD-0F57641CEA9E}"/>
              </a:ext>
            </a:extLst>
          </p:cNvPr>
          <p:cNvSpPr txBox="1"/>
          <p:nvPr/>
        </p:nvSpPr>
        <p:spPr>
          <a:xfrm>
            <a:off x="470522" y="1699551"/>
            <a:ext cx="3883241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ru-RU" sz="2400" b="1" dirty="0">
                <a:solidFill>
                  <a:srgbClr val="4EA0FF"/>
                </a:solidFill>
              </a:rPr>
              <a:t>СУРГУТСКИЙ РАЙОН</a:t>
            </a:r>
          </a:p>
        </p:txBody>
      </p:sp>
    </p:spTree>
    <p:extLst>
      <p:ext uri="{BB962C8B-B14F-4D97-AF65-F5344CB8AC3E}">
        <p14:creationId xmlns:p14="http://schemas.microsoft.com/office/powerpoint/2010/main" val="211062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75FC36-3B8A-8F32-8841-E41DCCA85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02439" y="1625433"/>
            <a:ext cx="1555986" cy="2844139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40C257D-26A4-5540-69E2-4164B32E9061}"/>
              </a:ext>
            </a:extLst>
          </p:cNvPr>
          <p:cNvSpPr/>
          <p:nvPr/>
        </p:nvSpPr>
        <p:spPr>
          <a:xfrm>
            <a:off x="6126047" y="3161465"/>
            <a:ext cx="5804773" cy="1140347"/>
          </a:xfrm>
          <a:prstGeom prst="rect">
            <a:avLst/>
          </a:prstGeom>
          <a:solidFill>
            <a:srgbClr val="4E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33926" y="364754"/>
            <a:ext cx="41897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ДОСТИЖЕНИЯ </a:t>
            </a:r>
          </a:p>
          <a:p>
            <a:r>
              <a:rPr lang="ru-RU" sz="3200" b="1" dirty="0"/>
              <a:t>СУРГУТСКОГО РАЙОНА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6A456B1-B5AB-B2A4-9549-35CD5BE2686D}"/>
              </a:ext>
            </a:extLst>
          </p:cNvPr>
          <p:cNvSpPr/>
          <p:nvPr/>
        </p:nvSpPr>
        <p:spPr>
          <a:xfrm>
            <a:off x="833984" y="5126466"/>
            <a:ext cx="1413594" cy="960496"/>
          </a:xfrm>
          <a:prstGeom prst="rect">
            <a:avLst/>
          </a:prstGeom>
          <a:solidFill>
            <a:srgbClr val="4B5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1965309-6D6E-E637-A51B-B77E144CB769}"/>
              </a:ext>
            </a:extLst>
          </p:cNvPr>
          <p:cNvSpPr/>
          <p:nvPr/>
        </p:nvSpPr>
        <p:spPr>
          <a:xfrm>
            <a:off x="2358887" y="4500468"/>
            <a:ext cx="1413594" cy="1586493"/>
          </a:xfrm>
          <a:prstGeom prst="rect">
            <a:avLst/>
          </a:prstGeom>
          <a:solidFill>
            <a:srgbClr val="4B5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4E536D8-0D80-60DC-4486-7089A8286E5E}"/>
              </a:ext>
            </a:extLst>
          </p:cNvPr>
          <p:cNvSpPr/>
          <p:nvPr/>
        </p:nvSpPr>
        <p:spPr>
          <a:xfrm>
            <a:off x="3914681" y="5360615"/>
            <a:ext cx="1413594" cy="726346"/>
          </a:xfrm>
          <a:prstGeom prst="rect">
            <a:avLst/>
          </a:prstGeom>
          <a:solidFill>
            <a:srgbClr val="4B5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B16BADF-D50F-009A-AE7B-5754585C9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34251" y="2257297"/>
            <a:ext cx="1549444" cy="283010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706EB1A-E8F5-6B03-8934-1063E42264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796375" y="2468774"/>
            <a:ext cx="1549444" cy="28301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579BBAD-F679-EBAF-D0E9-5D17A119B69C}"/>
              </a:ext>
            </a:extLst>
          </p:cNvPr>
          <p:cNvSpPr txBox="1"/>
          <p:nvPr/>
        </p:nvSpPr>
        <p:spPr>
          <a:xfrm>
            <a:off x="2868166" y="4531306"/>
            <a:ext cx="450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FE24D8-97F1-BDD3-A67C-F1142BD16372}"/>
              </a:ext>
            </a:extLst>
          </p:cNvPr>
          <p:cNvSpPr txBox="1"/>
          <p:nvPr/>
        </p:nvSpPr>
        <p:spPr>
          <a:xfrm>
            <a:off x="1324495" y="5139829"/>
            <a:ext cx="450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8AF4D6-EF5B-AA38-A6AE-EDDD9E5FB65F}"/>
              </a:ext>
            </a:extLst>
          </p:cNvPr>
          <p:cNvSpPr txBox="1"/>
          <p:nvPr/>
        </p:nvSpPr>
        <p:spPr>
          <a:xfrm>
            <a:off x="4433081" y="5326566"/>
            <a:ext cx="450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E74D292-3C0D-AB1E-5C7C-19ED211E8E09}"/>
              </a:ext>
            </a:extLst>
          </p:cNvPr>
          <p:cNvSpPr/>
          <p:nvPr/>
        </p:nvSpPr>
        <p:spPr>
          <a:xfrm>
            <a:off x="6126047" y="1935039"/>
            <a:ext cx="5804773" cy="1140346"/>
          </a:xfrm>
          <a:prstGeom prst="rect">
            <a:avLst/>
          </a:prstGeom>
          <a:solidFill>
            <a:srgbClr val="4E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D46AD2-D583-3BA6-1DF8-784B2CD770D3}"/>
              </a:ext>
            </a:extLst>
          </p:cNvPr>
          <p:cNvSpPr txBox="1"/>
          <p:nvPr/>
        </p:nvSpPr>
        <p:spPr>
          <a:xfrm>
            <a:off x="6190360" y="2021119"/>
            <a:ext cx="58860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chemeClr val="bg1"/>
                </a:solidFill>
                <a:effectLst/>
                <a:latin typeface="Calibri "/>
              </a:rPr>
              <a:t>Сургутский район поименован в ежегодном докладе Минфина РФ в числе лидеров по показателю </a:t>
            </a:r>
          </a:p>
          <a:p>
            <a:r>
              <a:rPr lang="ru-RU" b="0" i="0" dirty="0">
                <a:solidFill>
                  <a:schemeClr val="bg1"/>
                </a:solidFill>
                <a:effectLst/>
                <a:latin typeface="Calibri "/>
              </a:rPr>
              <a:t>«доля граждан-участников голосований»</a:t>
            </a:r>
            <a:endParaRPr lang="ru-RU" dirty="0">
              <a:solidFill>
                <a:schemeClr val="bg1"/>
              </a:solidFill>
              <a:latin typeface="Calibri 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84EB45-987A-71A7-FD3B-BC3785EB275D}"/>
              </a:ext>
            </a:extLst>
          </p:cNvPr>
          <p:cNvSpPr txBox="1"/>
          <p:nvPr/>
        </p:nvSpPr>
        <p:spPr>
          <a:xfrm>
            <a:off x="6190360" y="3131563"/>
            <a:ext cx="54766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chemeClr val="bg1"/>
                </a:solidFill>
                <a:effectLst/>
                <a:latin typeface="Calibri "/>
              </a:rPr>
              <a:t>Также в докладе отмечена в качестве лучшей практики деятельность района по созданию системы молодёжного инициативного бюджетирования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FD43F5-4739-C6A7-5D38-0A01E28D4EEF}"/>
              </a:ext>
            </a:extLst>
          </p:cNvPr>
          <p:cNvSpPr txBox="1"/>
          <p:nvPr/>
        </p:nvSpPr>
        <p:spPr>
          <a:xfrm>
            <a:off x="6008859" y="4567258"/>
            <a:ext cx="5032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ГРАНТОВАЯ ПОДДЕРЖКА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53E628-110F-1447-184F-71C92BFF0787}"/>
              </a:ext>
            </a:extLst>
          </p:cNvPr>
          <p:cNvSpPr txBox="1"/>
          <p:nvPr/>
        </p:nvSpPr>
        <p:spPr>
          <a:xfrm>
            <a:off x="6036567" y="1555165"/>
            <a:ext cx="5032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ИНИЦИАТИВНОЕ БЮДЖЕТИРОВАНИЕ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D92D13A-723B-7F23-AEB2-62EBD6E8421B}"/>
              </a:ext>
            </a:extLst>
          </p:cNvPr>
          <p:cNvSpPr/>
          <p:nvPr/>
        </p:nvSpPr>
        <p:spPr>
          <a:xfrm>
            <a:off x="6096000" y="4966492"/>
            <a:ext cx="5804773" cy="1140347"/>
          </a:xfrm>
          <a:prstGeom prst="rect">
            <a:avLst/>
          </a:prstGeom>
          <a:solidFill>
            <a:srgbClr val="4E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5BECD2-6B86-16D6-6DBB-4565C7D34AA5}"/>
              </a:ext>
            </a:extLst>
          </p:cNvPr>
          <p:cNvSpPr txBox="1"/>
          <p:nvPr/>
        </p:nvSpPr>
        <p:spPr>
          <a:xfrm>
            <a:off x="6190359" y="5213499"/>
            <a:ext cx="58860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chemeClr val="bg1"/>
                </a:solidFill>
                <a:effectLst/>
                <a:latin typeface="Calibri "/>
              </a:rPr>
              <a:t>В 2021 году объем грантовой поддержки </a:t>
            </a:r>
            <a:endParaRPr lang="ru-RU" b="0" i="0" dirty="0" smtClean="0">
              <a:solidFill>
                <a:schemeClr val="bg1"/>
              </a:solidFill>
              <a:effectLst/>
              <a:latin typeface="Calibri "/>
            </a:endParaRPr>
          </a:p>
          <a:p>
            <a:r>
              <a:rPr lang="ru-RU" b="0" i="0" dirty="0" smtClean="0">
                <a:solidFill>
                  <a:schemeClr val="bg1"/>
                </a:solidFill>
                <a:effectLst/>
                <a:latin typeface="Calibri "/>
              </a:rPr>
              <a:t>составил </a:t>
            </a:r>
            <a:r>
              <a:rPr lang="ru-RU" b="0" i="0" dirty="0">
                <a:solidFill>
                  <a:schemeClr val="bg1"/>
                </a:solidFill>
                <a:effectLst/>
                <a:latin typeface="Calibri "/>
              </a:rPr>
              <a:t>84,5 млн. рублей</a:t>
            </a:r>
            <a:endParaRPr lang="ru-RU" dirty="0">
              <a:solidFill>
                <a:schemeClr val="bg1"/>
              </a:solidFill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698916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ED3BEDC-6A7B-2409-A2B9-4EB039E3A34E}"/>
              </a:ext>
            </a:extLst>
          </p:cNvPr>
          <p:cNvSpPr/>
          <p:nvPr/>
        </p:nvSpPr>
        <p:spPr>
          <a:xfrm>
            <a:off x="0" y="0"/>
            <a:ext cx="7769393" cy="6858000"/>
          </a:xfrm>
          <a:prstGeom prst="rect">
            <a:avLst/>
          </a:prstGeom>
          <a:solidFill>
            <a:srgbClr val="B9B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99BAC1-E798-61C7-CCB4-F0063ABBBE2C}"/>
              </a:ext>
            </a:extLst>
          </p:cNvPr>
          <p:cNvSpPr txBox="1"/>
          <p:nvPr/>
        </p:nvSpPr>
        <p:spPr>
          <a:xfrm>
            <a:off x="1709929" y="1995852"/>
            <a:ext cx="4347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4B5151"/>
                </a:solidFill>
              </a:rPr>
              <a:t>ДЮ ТАТЬЯНА ЮРЬЕВНА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729CE1-8B1A-AE90-4FD6-889365653052}"/>
              </a:ext>
            </a:extLst>
          </p:cNvPr>
          <p:cNvSpPr txBox="1"/>
          <p:nvPr/>
        </p:nvSpPr>
        <p:spPr>
          <a:xfrm>
            <a:off x="1616108" y="2529656"/>
            <a:ext cx="434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4B5151"/>
                </a:solidFill>
              </a:rPr>
              <a:t>директор департамента финансов администрации Сургутского района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E6344667-446B-8DA4-6F3B-DC432080C309}"/>
              </a:ext>
            </a:extLst>
          </p:cNvPr>
          <p:cNvSpPr/>
          <p:nvPr/>
        </p:nvSpPr>
        <p:spPr>
          <a:xfrm>
            <a:off x="7283971" y="710600"/>
            <a:ext cx="970844" cy="970844"/>
          </a:xfrm>
          <a:prstGeom prst="ellipse">
            <a:avLst/>
          </a:prstGeom>
          <a:solidFill>
            <a:srgbClr val="4E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E8579D-692A-A771-1204-378747D5B869}"/>
              </a:ext>
            </a:extLst>
          </p:cNvPr>
          <p:cNvSpPr txBox="1"/>
          <p:nvPr/>
        </p:nvSpPr>
        <p:spPr>
          <a:xfrm>
            <a:off x="8714205" y="1117001"/>
            <a:ext cx="2213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/>
              <a:t>8 (3462) 52-65-43</a:t>
            </a:r>
            <a:endParaRPr lang="ru-R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D1974C-7B48-5C67-E154-C509812FB3D7}"/>
              </a:ext>
            </a:extLst>
          </p:cNvPr>
          <p:cNvSpPr txBox="1"/>
          <p:nvPr/>
        </p:nvSpPr>
        <p:spPr>
          <a:xfrm>
            <a:off x="8714205" y="3126119"/>
            <a:ext cx="2213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df@admsr.ru</a:t>
            </a:r>
            <a:endParaRPr lang="ru-RU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CB0D46-F564-F434-EBDD-E2DFB2FA25F7}"/>
              </a:ext>
            </a:extLst>
          </p:cNvPr>
          <p:cNvSpPr txBox="1"/>
          <p:nvPr/>
        </p:nvSpPr>
        <p:spPr>
          <a:xfrm>
            <a:off x="8714205" y="5359606"/>
            <a:ext cx="3060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https://admsr.ru/budget/</a:t>
            </a:r>
            <a:endParaRPr lang="ru-RU" sz="2000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98ADAF6-9A6E-D20E-DB78-2B3A10CD06A6}"/>
              </a:ext>
            </a:extLst>
          </p:cNvPr>
          <p:cNvSpPr/>
          <p:nvPr/>
        </p:nvSpPr>
        <p:spPr>
          <a:xfrm>
            <a:off x="7283463" y="2701215"/>
            <a:ext cx="970844" cy="970844"/>
          </a:xfrm>
          <a:prstGeom prst="ellipse">
            <a:avLst/>
          </a:prstGeom>
          <a:solidFill>
            <a:srgbClr val="4E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79B22F46-DB8D-2E20-3B67-6F14679A7F4F}"/>
              </a:ext>
            </a:extLst>
          </p:cNvPr>
          <p:cNvSpPr/>
          <p:nvPr/>
        </p:nvSpPr>
        <p:spPr>
          <a:xfrm>
            <a:off x="7289830" y="4753814"/>
            <a:ext cx="970844" cy="970844"/>
          </a:xfrm>
          <a:prstGeom prst="ellipse">
            <a:avLst/>
          </a:prstGeom>
          <a:solidFill>
            <a:srgbClr val="4E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2A7DB4F-3593-6B23-D5E3-3A9971DEB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81448" y="1007254"/>
            <a:ext cx="387608" cy="40011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546763B-7BD0-0876-2203-45172A38B6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34870" y="2970887"/>
            <a:ext cx="456764" cy="44441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0E6F18-B6F6-37AE-7EDD-5BBD4B11A3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49691" y="5018700"/>
            <a:ext cx="461629" cy="4616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2864BA8-9C27-D83F-8E2A-DF8FFE2DAFB7}"/>
              </a:ext>
            </a:extLst>
          </p:cNvPr>
          <p:cNvSpPr txBox="1"/>
          <p:nvPr/>
        </p:nvSpPr>
        <p:spPr>
          <a:xfrm>
            <a:off x="8714205" y="770280"/>
            <a:ext cx="2213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ТЕЛЕФОН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1B22CB-4CB1-C417-E3F4-18CEC346AF8B}"/>
              </a:ext>
            </a:extLst>
          </p:cNvPr>
          <p:cNvSpPr txBox="1"/>
          <p:nvPr/>
        </p:nvSpPr>
        <p:spPr>
          <a:xfrm>
            <a:off x="8714205" y="2798455"/>
            <a:ext cx="3060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ЭЛЕКТРОННАЯ ПОЧТА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E9B6D4-C157-E2B6-F9A1-FE97CD2DCE1E}"/>
              </a:ext>
            </a:extLst>
          </p:cNvPr>
          <p:cNvSpPr txBox="1"/>
          <p:nvPr/>
        </p:nvSpPr>
        <p:spPr>
          <a:xfrm>
            <a:off x="8714205" y="4710018"/>
            <a:ext cx="3060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РАЗДЕЛ </a:t>
            </a:r>
          </a:p>
          <a:p>
            <a:r>
              <a:rPr lang="ru-RU" sz="2000" b="1" dirty="0"/>
              <a:t>«БЮДЖЕТ И ФИНАНСЫ»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153B37E-ED60-E3E6-2959-33F0171FC2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825666" y="3399886"/>
            <a:ext cx="1832085" cy="183208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F530894-5C64-A1EC-4692-1F26A5CEF1E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907105" y="3399886"/>
            <a:ext cx="1832085" cy="183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5276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33926" y="372978"/>
            <a:ext cx="3766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СУРГУТСКИЙ РАЙОН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-147704" y="3625962"/>
            <a:ext cx="2740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</a:rPr>
              <a:t>ЭКОНОМИКА</a:t>
            </a:r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13694" y="3922447"/>
            <a:ext cx="2386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Объем добычи нефти </a:t>
            </a:r>
          </a:p>
          <a:p>
            <a:pPr algn="r"/>
            <a:r>
              <a:rPr lang="ru-RU" sz="1600" b="1" dirty="0">
                <a:solidFill>
                  <a:srgbClr val="4EA0FF"/>
                </a:solidFill>
                <a:ea typeface="Times New Roman" panose="02020603050405020304" pitchFamily="18" charset="0"/>
              </a:rPr>
              <a:t>70,4 млн. тонн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-366337" y="4445044"/>
            <a:ext cx="297769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4EA0FF"/>
                </a:solidFill>
                <a:ea typeface="Times New Roman" panose="02020603050405020304" pitchFamily="18" charset="0"/>
              </a:rPr>
              <a:t>¼</a:t>
            </a:r>
            <a:r>
              <a:rPr lang="ru-RU" dirty="0">
                <a:solidFill>
                  <a:srgbClr val="4EA0FF"/>
                </a:solidFill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производства сельхозпродукции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в Югре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-147704" y="5417724"/>
            <a:ext cx="2740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</a:rPr>
              <a:t>ДЕМОГРАФИЯ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967575" y="5719550"/>
            <a:ext cx="16256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600" b="1" dirty="0">
                <a:solidFill>
                  <a:srgbClr val="4EA0FF"/>
                </a:solidFill>
                <a:ea typeface="Times New Roman" panose="02020603050405020304" pitchFamily="18" charset="0"/>
              </a:rPr>
              <a:t>126 680 человек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826253" y="5036571"/>
            <a:ext cx="35398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Количество субъектов малого </a:t>
            </a:r>
          </a:p>
          <a:p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и среднего предпринимательства</a:t>
            </a:r>
          </a:p>
          <a:p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(с учетом самозанятых) </a:t>
            </a:r>
          </a:p>
          <a:p>
            <a:r>
              <a:rPr lang="ru-RU" sz="1600" b="1" dirty="0">
                <a:solidFill>
                  <a:srgbClr val="4EA0FF"/>
                </a:solidFill>
                <a:ea typeface="Times New Roman" panose="02020603050405020304" pitchFamily="18" charset="0"/>
              </a:rPr>
              <a:t>5 466 единиц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828646" y="4715829"/>
            <a:ext cx="3333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</a:rPr>
              <a:t>МАЛЫЙ </a:t>
            </a:r>
            <a:r>
              <a:rPr lang="ru-RU" b="1" dirty="0">
                <a:solidFill>
                  <a:srgbClr val="000000"/>
                </a:solidFill>
              </a:rPr>
              <a:t>И СРЕДНИЙ БИЗНЕС</a:t>
            </a:r>
            <a:endParaRPr lang="ru-RU" b="1" dirty="0"/>
          </a:p>
        </p:txBody>
      </p:sp>
      <p:grpSp>
        <p:nvGrpSpPr>
          <p:cNvPr id="12" name="Рисунок 8">
            <a:extLst>
              <a:ext uri="{FF2B5EF4-FFF2-40B4-BE49-F238E27FC236}">
                <a16:creationId xmlns:a16="http://schemas.microsoft.com/office/drawing/2014/main" id="{9080ED44-844A-D454-6058-1C56BE97C261}"/>
              </a:ext>
            </a:extLst>
          </p:cNvPr>
          <p:cNvGrpSpPr/>
          <p:nvPr/>
        </p:nvGrpSpPr>
        <p:grpSpPr>
          <a:xfrm>
            <a:off x="2726469" y="1338695"/>
            <a:ext cx="7637960" cy="4335698"/>
            <a:chOff x="4592496" y="3167955"/>
            <a:chExt cx="2272146" cy="1289787"/>
          </a:xfrm>
          <a:solidFill>
            <a:srgbClr val="E2E8EC"/>
          </a:solidFill>
        </p:grpSpPr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75D03A98-779A-4550-77C1-60C276025297}"/>
                </a:ext>
              </a:extLst>
            </p:cNvPr>
            <p:cNvSpPr/>
            <p:nvPr/>
          </p:nvSpPr>
          <p:spPr>
            <a:xfrm>
              <a:off x="4598183" y="3167955"/>
              <a:ext cx="2266459" cy="1289787"/>
            </a:xfrm>
            <a:custGeom>
              <a:avLst/>
              <a:gdLst>
                <a:gd name="connsiteX0" fmla="*/ 62374 w 2266459"/>
                <a:gd name="connsiteY0" fmla="*/ 133645 h 1289787"/>
                <a:gd name="connsiteX1" fmla="*/ 78567 w 2266459"/>
                <a:gd name="connsiteY1" fmla="*/ 116500 h 1289787"/>
                <a:gd name="connsiteX2" fmla="*/ 103332 w 2266459"/>
                <a:gd name="connsiteY2" fmla="*/ 126977 h 1289787"/>
                <a:gd name="connsiteX3" fmla="*/ 104284 w 2266459"/>
                <a:gd name="connsiteY3" fmla="*/ 128882 h 1289787"/>
                <a:gd name="connsiteX4" fmla="*/ 127144 w 2266459"/>
                <a:gd name="connsiteY4" fmla="*/ 126977 h 1289787"/>
                <a:gd name="connsiteX5" fmla="*/ 136669 w 2266459"/>
                <a:gd name="connsiteY5" fmla="*/ 119357 h 1289787"/>
                <a:gd name="connsiteX6" fmla="*/ 149052 w 2266459"/>
                <a:gd name="connsiteY6" fmla="*/ 111737 h 1289787"/>
                <a:gd name="connsiteX7" fmla="*/ 163339 w 2266459"/>
                <a:gd name="connsiteY7" fmla="*/ 94592 h 1289787"/>
                <a:gd name="connsiteX8" fmla="*/ 167149 w 2266459"/>
                <a:gd name="connsiteY8" fmla="*/ 78400 h 1289787"/>
                <a:gd name="connsiteX9" fmla="*/ 168102 w 2266459"/>
                <a:gd name="connsiteY9" fmla="*/ 71732 h 1289787"/>
                <a:gd name="connsiteX10" fmla="*/ 190962 w 2266459"/>
                <a:gd name="connsiteY10" fmla="*/ 37442 h 1289787"/>
                <a:gd name="connsiteX11" fmla="*/ 223347 w 2266459"/>
                <a:gd name="connsiteY11" fmla="*/ 2200 h 1289787"/>
                <a:gd name="connsiteX12" fmla="*/ 235729 w 2266459"/>
                <a:gd name="connsiteY12" fmla="*/ 2200 h 1289787"/>
                <a:gd name="connsiteX13" fmla="*/ 261447 w 2266459"/>
                <a:gd name="connsiteY13" fmla="*/ 27917 h 1289787"/>
                <a:gd name="connsiteX14" fmla="*/ 269067 w 2266459"/>
                <a:gd name="connsiteY14" fmla="*/ 37442 h 1289787"/>
                <a:gd name="connsiteX15" fmla="*/ 270972 w 2266459"/>
                <a:gd name="connsiteY15" fmla="*/ 42205 h 1289787"/>
                <a:gd name="connsiteX16" fmla="*/ 270972 w 2266459"/>
                <a:gd name="connsiteY16" fmla="*/ 61255 h 1289787"/>
                <a:gd name="connsiteX17" fmla="*/ 289069 w 2266459"/>
                <a:gd name="connsiteY17" fmla="*/ 72685 h 1289787"/>
                <a:gd name="connsiteX18" fmla="*/ 302404 w 2266459"/>
                <a:gd name="connsiteY18" fmla="*/ 89830 h 1289787"/>
                <a:gd name="connsiteX19" fmla="*/ 293832 w 2266459"/>
                <a:gd name="connsiteY19" fmla="*/ 146027 h 1289787"/>
                <a:gd name="connsiteX20" fmla="*/ 295737 w 2266459"/>
                <a:gd name="connsiteY20" fmla="*/ 155552 h 1289787"/>
                <a:gd name="connsiteX21" fmla="*/ 289069 w 2266459"/>
                <a:gd name="connsiteY21" fmla="*/ 195557 h 1289787"/>
                <a:gd name="connsiteX22" fmla="*/ 281449 w 2266459"/>
                <a:gd name="connsiteY22" fmla="*/ 214607 h 1289787"/>
                <a:gd name="connsiteX23" fmla="*/ 295737 w 2266459"/>
                <a:gd name="connsiteY23" fmla="*/ 222227 h 1289787"/>
                <a:gd name="connsiteX24" fmla="*/ 312882 w 2266459"/>
                <a:gd name="connsiteY24" fmla="*/ 221275 h 1289787"/>
                <a:gd name="connsiteX25" fmla="*/ 351934 w 2266459"/>
                <a:gd name="connsiteY25" fmla="*/ 226990 h 1289787"/>
                <a:gd name="connsiteX26" fmla="*/ 358602 w 2266459"/>
                <a:gd name="connsiteY26" fmla="*/ 249850 h 1289787"/>
                <a:gd name="connsiteX27" fmla="*/ 362412 w 2266459"/>
                <a:gd name="connsiteY27" fmla="*/ 260327 h 1289787"/>
                <a:gd name="connsiteX28" fmla="*/ 390987 w 2266459"/>
                <a:gd name="connsiteY28" fmla="*/ 256517 h 1289787"/>
                <a:gd name="connsiteX29" fmla="*/ 434802 w 2266459"/>
                <a:gd name="connsiteY29" fmla="*/ 251755 h 1289787"/>
                <a:gd name="connsiteX30" fmla="*/ 438612 w 2266459"/>
                <a:gd name="connsiteY30" fmla="*/ 250802 h 1289787"/>
                <a:gd name="connsiteX31" fmla="*/ 467187 w 2266459"/>
                <a:gd name="connsiteY31" fmla="*/ 236515 h 1289787"/>
                <a:gd name="connsiteX32" fmla="*/ 490999 w 2266459"/>
                <a:gd name="connsiteY32" fmla="*/ 233657 h 1289787"/>
                <a:gd name="connsiteX33" fmla="*/ 510049 w 2266459"/>
                <a:gd name="connsiteY33" fmla="*/ 223180 h 1289787"/>
                <a:gd name="connsiteX34" fmla="*/ 526242 w 2266459"/>
                <a:gd name="connsiteY34" fmla="*/ 212702 h 1289787"/>
                <a:gd name="connsiteX35" fmla="*/ 569104 w 2266459"/>
                <a:gd name="connsiteY35" fmla="*/ 208892 h 1289787"/>
                <a:gd name="connsiteX36" fmla="*/ 583392 w 2266459"/>
                <a:gd name="connsiteY36" fmla="*/ 210797 h 1289787"/>
                <a:gd name="connsiteX37" fmla="*/ 598632 w 2266459"/>
                <a:gd name="connsiteY37" fmla="*/ 219370 h 1289787"/>
                <a:gd name="connsiteX38" fmla="*/ 612919 w 2266459"/>
                <a:gd name="connsiteY38" fmla="*/ 220322 h 1289787"/>
                <a:gd name="connsiteX39" fmla="*/ 642447 w 2266459"/>
                <a:gd name="connsiteY39" fmla="*/ 224132 h 1289787"/>
                <a:gd name="connsiteX40" fmla="*/ 639589 w 2266459"/>
                <a:gd name="connsiteY40" fmla="*/ 246040 h 1289787"/>
                <a:gd name="connsiteX41" fmla="*/ 638637 w 2266459"/>
                <a:gd name="connsiteY41" fmla="*/ 250802 h 1289787"/>
                <a:gd name="connsiteX42" fmla="*/ 658639 w 2266459"/>
                <a:gd name="connsiteY42" fmla="*/ 285092 h 1289787"/>
                <a:gd name="connsiteX43" fmla="*/ 666259 w 2266459"/>
                <a:gd name="connsiteY43" fmla="*/ 288902 h 1289787"/>
                <a:gd name="connsiteX44" fmla="*/ 675784 w 2266459"/>
                <a:gd name="connsiteY44" fmla="*/ 293665 h 1289787"/>
                <a:gd name="connsiteX45" fmla="*/ 718647 w 2266459"/>
                <a:gd name="connsiteY45" fmla="*/ 302237 h 1289787"/>
                <a:gd name="connsiteX46" fmla="*/ 726267 w 2266459"/>
                <a:gd name="connsiteY46" fmla="*/ 297475 h 1289787"/>
                <a:gd name="connsiteX47" fmla="*/ 737697 w 2266459"/>
                <a:gd name="connsiteY47" fmla="*/ 288902 h 1289787"/>
                <a:gd name="connsiteX48" fmla="*/ 749127 w 2266459"/>
                <a:gd name="connsiteY48" fmla="*/ 280330 h 1289787"/>
                <a:gd name="connsiteX49" fmla="*/ 753889 w 2266459"/>
                <a:gd name="connsiteY49" fmla="*/ 275567 h 1289787"/>
                <a:gd name="connsiteX50" fmla="*/ 801514 w 2266459"/>
                <a:gd name="connsiteY50" fmla="*/ 267947 h 1289787"/>
                <a:gd name="connsiteX51" fmla="*/ 811039 w 2266459"/>
                <a:gd name="connsiteY51" fmla="*/ 265090 h 1289787"/>
                <a:gd name="connsiteX52" fmla="*/ 811039 w 2266459"/>
                <a:gd name="connsiteY52" fmla="*/ 242230 h 1289787"/>
                <a:gd name="connsiteX53" fmla="*/ 811039 w 2266459"/>
                <a:gd name="connsiteY53" fmla="*/ 233657 h 1289787"/>
                <a:gd name="connsiteX54" fmla="*/ 828184 w 2266459"/>
                <a:gd name="connsiteY54" fmla="*/ 226990 h 1289787"/>
                <a:gd name="connsiteX55" fmla="*/ 856759 w 2266459"/>
                <a:gd name="connsiteY55" fmla="*/ 237467 h 1289787"/>
                <a:gd name="connsiteX56" fmla="*/ 876762 w 2266459"/>
                <a:gd name="connsiteY56" fmla="*/ 238420 h 1289787"/>
                <a:gd name="connsiteX57" fmla="*/ 892002 w 2266459"/>
                <a:gd name="connsiteY57" fmla="*/ 244135 h 1289787"/>
                <a:gd name="connsiteX58" fmla="*/ 924387 w 2266459"/>
                <a:gd name="connsiteY58" fmla="*/ 248897 h 1289787"/>
                <a:gd name="connsiteX59" fmla="*/ 937722 w 2266459"/>
                <a:gd name="connsiteY59" fmla="*/ 251755 h 1289787"/>
                <a:gd name="connsiteX60" fmla="*/ 962487 w 2266459"/>
                <a:gd name="connsiteY60" fmla="*/ 266995 h 1289787"/>
                <a:gd name="connsiteX61" fmla="*/ 976774 w 2266459"/>
                <a:gd name="connsiteY61" fmla="*/ 279377 h 1289787"/>
                <a:gd name="connsiteX62" fmla="*/ 972012 w 2266459"/>
                <a:gd name="connsiteY62" fmla="*/ 303190 h 1289787"/>
                <a:gd name="connsiteX63" fmla="*/ 970107 w 2266459"/>
                <a:gd name="connsiteY63" fmla="*/ 331765 h 1289787"/>
                <a:gd name="connsiteX64" fmla="*/ 986299 w 2266459"/>
                <a:gd name="connsiteY64" fmla="*/ 359387 h 1289787"/>
                <a:gd name="connsiteX65" fmla="*/ 1002492 w 2266459"/>
                <a:gd name="connsiteY65" fmla="*/ 367007 h 1289787"/>
                <a:gd name="connsiteX66" fmla="*/ 1038687 w 2266459"/>
                <a:gd name="connsiteY66" fmla="*/ 377485 h 1289787"/>
                <a:gd name="connsiteX67" fmla="*/ 1044402 w 2266459"/>
                <a:gd name="connsiteY67" fmla="*/ 392725 h 1289787"/>
                <a:gd name="connsiteX68" fmla="*/ 1049164 w 2266459"/>
                <a:gd name="connsiteY68" fmla="*/ 447017 h 1289787"/>
                <a:gd name="connsiteX69" fmla="*/ 1051069 w 2266459"/>
                <a:gd name="connsiteY69" fmla="*/ 451780 h 1289787"/>
                <a:gd name="connsiteX70" fmla="*/ 1083454 w 2266459"/>
                <a:gd name="connsiteY70" fmla="*/ 446065 h 1289787"/>
                <a:gd name="connsiteX71" fmla="*/ 1101552 w 2266459"/>
                <a:gd name="connsiteY71" fmla="*/ 437492 h 1289787"/>
                <a:gd name="connsiteX72" fmla="*/ 1133937 w 2266459"/>
                <a:gd name="connsiteY72" fmla="*/ 438445 h 1289787"/>
                <a:gd name="connsiteX73" fmla="*/ 1147272 w 2266459"/>
                <a:gd name="connsiteY73" fmla="*/ 427967 h 1289787"/>
                <a:gd name="connsiteX74" fmla="*/ 1163464 w 2266459"/>
                <a:gd name="connsiteY74" fmla="*/ 415585 h 1289787"/>
                <a:gd name="connsiteX75" fmla="*/ 1182514 w 2266459"/>
                <a:gd name="connsiteY75" fmla="*/ 421300 h 1289787"/>
                <a:gd name="connsiteX76" fmla="*/ 1196802 w 2266459"/>
                <a:gd name="connsiteY76" fmla="*/ 449875 h 1289787"/>
                <a:gd name="connsiteX77" fmla="*/ 1210137 w 2266459"/>
                <a:gd name="connsiteY77" fmla="*/ 457495 h 1289787"/>
                <a:gd name="connsiteX78" fmla="*/ 1252999 w 2266459"/>
                <a:gd name="connsiteY78" fmla="*/ 457495 h 1289787"/>
                <a:gd name="connsiteX79" fmla="*/ 1285384 w 2266459"/>
                <a:gd name="connsiteY79" fmla="*/ 474640 h 1289787"/>
                <a:gd name="connsiteX80" fmla="*/ 1303482 w 2266459"/>
                <a:gd name="connsiteY80" fmla="*/ 484165 h 1289787"/>
                <a:gd name="connsiteX81" fmla="*/ 1358727 w 2266459"/>
                <a:gd name="connsiteY81" fmla="*/ 471782 h 1289787"/>
                <a:gd name="connsiteX82" fmla="*/ 1379682 w 2266459"/>
                <a:gd name="connsiteY82" fmla="*/ 472735 h 1289787"/>
                <a:gd name="connsiteX83" fmla="*/ 1389207 w 2266459"/>
                <a:gd name="connsiteY83" fmla="*/ 474640 h 1289787"/>
                <a:gd name="connsiteX84" fmla="*/ 1429212 w 2266459"/>
                <a:gd name="connsiteY84" fmla="*/ 482260 h 1289787"/>
                <a:gd name="connsiteX85" fmla="*/ 1443499 w 2266459"/>
                <a:gd name="connsiteY85" fmla="*/ 492737 h 1289787"/>
                <a:gd name="connsiteX86" fmla="*/ 1455882 w 2266459"/>
                <a:gd name="connsiteY86" fmla="*/ 490832 h 1289787"/>
                <a:gd name="connsiteX87" fmla="*/ 1489219 w 2266459"/>
                <a:gd name="connsiteY87" fmla="*/ 490832 h 1289787"/>
                <a:gd name="connsiteX88" fmla="*/ 1495887 w 2266459"/>
                <a:gd name="connsiteY88" fmla="*/ 492737 h 1289787"/>
                <a:gd name="connsiteX89" fmla="*/ 1513032 w 2266459"/>
                <a:gd name="connsiteY89" fmla="*/ 507977 h 1289787"/>
                <a:gd name="connsiteX90" fmla="*/ 1554942 w 2266459"/>
                <a:gd name="connsiteY90" fmla="*/ 555602 h 1289787"/>
                <a:gd name="connsiteX91" fmla="*/ 1580659 w 2266459"/>
                <a:gd name="connsiteY91" fmla="*/ 570842 h 1289787"/>
                <a:gd name="connsiteX92" fmla="*/ 1586374 w 2266459"/>
                <a:gd name="connsiteY92" fmla="*/ 579415 h 1289787"/>
                <a:gd name="connsiteX93" fmla="*/ 1596852 w 2266459"/>
                <a:gd name="connsiteY93" fmla="*/ 582272 h 1289787"/>
                <a:gd name="connsiteX94" fmla="*/ 1630189 w 2266459"/>
                <a:gd name="connsiteY94" fmla="*/ 567985 h 1289787"/>
                <a:gd name="connsiteX95" fmla="*/ 1734964 w 2266459"/>
                <a:gd name="connsiteY95" fmla="*/ 560365 h 1289787"/>
                <a:gd name="connsiteX96" fmla="*/ 1748299 w 2266459"/>
                <a:gd name="connsiteY96" fmla="*/ 546077 h 1289787"/>
                <a:gd name="connsiteX97" fmla="*/ 1763539 w 2266459"/>
                <a:gd name="connsiteY97" fmla="*/ 521312 h 1289787"/>
                <a:gd name="connsiteX98" fmla="*/ 1803544 w 2266459"/>
                <a:gd name="connsiteY98" fmla="*/ 489880 h 1289787"/>
                <a:gd name="connsiteX99" fmla="*/ 1806402 w 2266459"/>
                <a:gd name="connsiteY99" fmla="*/ 485117 h 1289787"/>
                <a:gd name="connsiteX100" fmla="*/ 1827357 w 2266459"/>
                <a:gd name="connsiteY100" fmla="*/ 469877 h 1289787"/>
                <a:gd name="connsiteX101" fmla="*/ 1837834 w 2266459"/>
                <a:gd name="connsiteY101" fmla="*/ 469877 h 1289787"/>
                <a:gd name="connsiteX102" fmla="*/ 1857837 w 2266459"/>
                <a:gd name="connsiteY102" fmla="*/ 471782 h 1289787"/>
                <a:gd name="connsiteX103" fmla="*/ 1860694 w 2266459"/>
                <a:gd name="connsiteY103" fmla="*/ 489880 h 1289787"/>
                <a:gd name="connsiteX104" fmla="*/ 1893079 w 2266459"/>
                <a:gd name="connsiteY104" fmla="*/ 529885 h 1289787"/>
                <a:gd name="connsiteX105" fmla="*/ 1908319 w 2266459"/>
                <a:gd name="connsiteY105" fmla="*/ 543220 h 1289787"/>
                <a:gd name="connsiteX106" fmla="*/ 1917844 w 2266459"/>
                <a:gd name="connsiteY106" fmla="*/ 541315 h 1289787"/>
                <a:gd name="connsiteX107" fmla="*/ 1930227 w 2266459"/>
                <a:gd name="connsiteY107" fmla="*/ 529885 h 1289787"/>
                <a:gd name="connsiteX108" fmla="*/ 1952134 w 2266459"/>
                <a:gd name="connsiteY108" fmla="*/ 528932 h 1289787"/>
                <a:gd name="connsiteX109" fmla="*/ 1986424 w 2266459"/>
                <a:gd name="connsiteY109" fmla="*/ 533695 h 1289787"/>
                <a:gd name="connsiteX110" fmla="*/ 1995949 w 2266459"/>
                <a:gd name="connsiteY110" fmla="*/ 546077 h 1289787"/>
                <a:gd name="connsiteX111" fmla="*/ 1998807 w 2266459"/>
                <a:gd name="connsiteY111" fmla="*/ 554650 h 1289787"/>
                <a:gd name="connsiteX112" fmla="*/ 2008332 w 2266459"/>
                <a:gd name="connsiteY112" fmla="*/ 564175 h 1289787"/>
                <a:gd name="connsiteX113" fmla="*/ 2015952 w 2266459"/>
                <a:gd name="connsiteY113" fmla="*/ 569890 h 1289787"/>
                <a:gd name="connsiteX114" fmla="*/ 2030239 w 2266459"/>
                <a:gd name="connsiteY114" fmla="*/ 587987 h 1289787"/>
                <a:gd name="connsiteX115" fmla="*/ 2046432 w 2266459"/>
                <a:gd name="connsiteY115" fmla="*/ 589892 h 1289787"/>
                <a:gd name="connsiteX116" fmla="*/ 2068339 w 2266459"/>
                <a:gd name="connsiteY116" fmla="*/ 581320 h 1289787"/>
                <a:gd name="connsiteX117" fmla="*/ 2094057 w 2266459"/>
                <a:gd name="connsiteY117" fmla="*/ 592750 h 1289787"/>
                <a:gd name="connsiteX118" fmla="*/ 2113107 w 2266459"/>
                <a:gd name="connsiteY118" fmla="*/ 605132 h 1289787"/>
                <a:gd name="connsiteX119" fmla="*/ 2120727 w 2266459"/>
                <a:gd name="connsiteY119" fmla="*/ 605132 h 1289787"/>
                <a:gd name="connsiteX120" fmla="*/ 2146444 w 2266459"/>
                <a:gd name="connsiteY120" fmla="*/ 666092 h 1289787"/>
                <a:gd name="connsiteX121" fmla="*/ 2146444 w 2266459"/>
                <a:gd name="connsiteY121" fmla="*/ 683237 h 1289787"/>
                <a:gd name="connsiteX122" fmla="*/ 2149302 w 2266459"/>
                <a:gd name="connsiteY122" fmla="*/ 689905 h 1289787"/>
                <a:gd name="connsiteX123" fmla="*/ 2154064 w 2266459"/>
                <a:gd name="connsiteY123" fmla="*/ 694667 h 1289787"/>
                <a:gd name="connsiteX124" fmla="*/ 2179782 w 2266459"/>
                <a:gd name="connsiteY124" fmla="*/ 708002 h 1289787"/>
                <a:gd name="connsiteX125" fmla="*/ 2193117 w 2266459"/>
                <a:gd name="connsiteY125" fmla="*/ 716575 h 1289787"/>
                <a:gd name="connsiteX126" fmla="*/ 2200737 w 2266459"/>
                <a:gd name="connsiteY126" fmla="*/ 724195 h 1289787"/>
                <a:gd name="connsiteX127" fmla="*/ 2241694 w 2266459"/>
                <a:gd name="connsiteY127" fmla="*/ 747055 h 1289787"/>
                <a:gd name="connsiteX128" fmla="*/ 2248362 w 2266459"/>
                <a:gd name="connsiteY128" fmla="*/ 748007 h 1289787"/>
                <a:gd name="connsiteX129" fmla="*/ 2266459 w 2266459"/>
                <a:gd name="connsiteY129" fmla="*/ 760390 h 1289787"/>
                <a:gd name="connsiteX130" fmla="*/ 2266459 w 2266459"/>
                <a:gd name="connsiteY130" fmla="*/ 771820 h 1289787"/>
                <a:gd name="connsiteX131" fmla="*/ 2255029 w 2266459"/>
                <a:gd name="connsiteY131" fmla="*/ 776582 h 1289787"/>
                <a:gd name="connsiteX132" fmla="*/ 2255029 w 2266459"/>
                <a:gd name="connsiteY132" fmla="*/ 776582 h 1289787"/>
                <a:gd name="connsiteX133" fmla="*/ 2240742 w 2266459"/>
                <a:gd name="connsiteY133" fmla="*/ 793727 h 1289787"/>
                <a:gd name="connsiteX134" fmla="*/ 2235979 w 2266459"/>
                <a:gd name="connsiteY134" fmla="*/ 805157 h 1289787"/>
                <a:gd name="connsiteX135" fmla="*/ 2212167 w 2266459"/>
                <a:gd name="connsiteY135" fmla="*/ 819445 h 1289787"/>
                <a:gd name="connsiteX136" fmla="*/ 2153112 w 2266459"/>
                <a:gd name="connsiteY136" fmla="*/ 853735 h 1289787"/>
                <a:gd name="connsiteX137" fmla="*/ 2144539 w 2266459"/>
                <a:gd name="connsiteY137" fmla="*/ 866117 h 1289787"/>
                <a:gd name="connsiteX138" fmla="*/ 2144539 w 2266459"/>
                <a:gd name="connsiteY138" fmla="*/ 866117 h 1289787"/>
                <a:gd name="connsiteX139" fmla="*/ 2132157 w 2266459"/>
                <a:gd name="connsiteY139" fmla="*/ 871832 h 1289787"/>
                <a:gd name="connsiteX140" fmla="*/ 2107392 w 2266459"/>
                <a:gd name="connsiteY140" fmla="*/ 884215 h 1289787"/>
                <a:gd name="connsiteX141" fmla="*/ 2103582 w 2266459"/>
                <a:gd name="connsiteY141" fmla="*/ 888977 h 1289787"/>
                <a:gd name="connsiteX142" fmla="*/ 2092152 w 2266459"/>
                <a:gd name="connsiteY142" fmla="*/ 887072 h 1289787"/>
                <a:gd name="connsiteX143" fmla="*/ 2066434 w 2266459"/>
                <a:gd name="connsiteY143" fmla="*/ 863260 h 1289787"/>
                <a:gd name="connsiteX144" fmla="*/ 2022619 w 2266459"/>
                <a:gd name="connsiteY144" fmla="*/ 860402 h 1289787"/>
                <a:gd name="connsiteX145" fmla="*/ 1973089 w 2266459"/>
                <a:gd name="connsiteY145" fmla="*/ 904217 h 1289787"/>
                <a:gd name="connsiteX146" fmla="*/ 1967374 w 2266459"/>
                <a:gd name="connsiteY146" fmla="*/ 916600 h 1289787"/>
                <a:gd name="connsiteX147" fmla="*/ 1947372 w 2266459"/>
                <a:gd name="connsiteY147" fmla="*/ 944222 h 1289787"/>
                <a:gd name="connsiteX148" fmla="*/ 1940704 w 2266459"/>
                <a:gd name="connsiteY148" fmla="*/ 943270 h 1289787"/>
                <a:gd name="connsiteX149" fmla="*/ 1925464 w 2266459"/>
                <a:gd name="connsiteY149" fmla="*/ 931840 h 1289787"/>
                <a:gd name="connsiteX150" fmla="*/ 1894984 w 2266459"/>
                <a:gd name="connsiteY150" fmla="*/ 927077 h 1289787"/>
                <a:gd name="connsiteX151" fmla="*/ 1854027 w 2266459"/>
                <a:gd name="connsiteY151" fmla="*/ 923267 h 1289787"/>
                <a:gd name="connsiteX152" fmla="*/ 1848312 w 2266459"/>
                <a:gd name="connsiteY152" fmla="*/ 914695 h 1289787"/>
                <a:gd name="connsiteX153" fmla="*/ 1817832 w 2266459"/>
                <a:gd name="connsiteY153" fmla="*/ 900407 h 1289787"/>
                <a:gd name="connsiteX154" fmla="*/ 1813069 w 2266459"/>
                <a:gd name="connsiteY154" fmla="*/ 902312 h 1289787"/>
                <a:gd name="connsiteX155" fmla="*/ 1782589 w 2266459"/>
                <a:gd name="connsiteY155" fmla="*/ 916600 h 1289787"/>
                <a:gd name="connsiteX156" fmla="*/ 1762587 w 2266459"/>
                <a:gd name="connsiteY156" fmla="*/ 918505 h 1289787"/>
                <a:gd name="connsiteX157" fmla="*/ 1714009 w 2266459"/>
                <a:gd name="connsiteY157" fmla="*/ 919457 h 1289787"/>
                <a:gd name="connsiteX158" fmla="*/ 1695912 w 2266459"/>
                <a:gd name="connsiteY158" fmla="*/ 903265 h 1289787"/>
                <a:gd name="connsiteX159" fmla="*/ 1688292 w 2266459"/>
                <a:gd name="connsiteY159" fmla="*/ 890882 h 1289787"/>
                <a:gd name="connsiteX160" fmla="*/ 1674004 w 2266459"/>
                <a:gd name="connsiteY160" fmla="*/ 894692 h 1289787"/>
                <a:gd name="connsiteX161" fmla="*/ 1651144 w 2266459"/>
                <a:gd name="connsiteY161" fmla="*/ 894692 h 1289787"/>
                <a:gd name="connsiteX162" fmla="*/ 1645429 w 2266459"/>
                <a:gd name="connsiteY162" fmla="*/ 893740 h 1289787"/>
                <a:gd name="connsiteX163" fmla="*/ 1603519 w 2266459"/>
                <a:gd name="connsiteY163" fmla="*/ 897550 h 1289787"/>
                <a:gd name="connsiteX164" fmla="*/ 1589232 w 2266459"/>
                <a:gd name="connsiteY164" fmla="*/ 903265 h 1289787"/>
                <a:gd name="connsiteX165" fmla="*/ 1577802 w 2266459"/>
                <a:gd name="connsiteY165" fmla="*/ 903265 h 1289787"/>
                <a:gd name="connsiteX166" fmla="*/ 1550179 w 2266459"/>
                <a:gd name="connsiteY166" fmla="*/ 893740 h 1289787"/>
                <a:gd name="connsiteX167" fmla="*/ 1531129 w 2266459"/>
                <a:gd name="connsiteY167" fmla="*/ 890882 h 1289787"/>
                <a:gd name="connsiteX168" fmla="*/ 1515889 w 2266459"/>
                <a:gd name="connsiteY168" fmla="*/ 901360 h 1289787"/>
                <a:gd name="connsiteX169" fmla="*/ 1515889 w 2266459"/>
                <a:gd name="connsiteY169" fmla="*/ 906122 h 1289787"/>
                <a:gd name="connsiteX170" fmla="*/ 1512079 w 2266459"/>
                <a:gd name="connsiteY170" fmla="*/ 931840 h 1289787"/>
                <a:gd name="connsiteX171" fmla="*/ 1499697 w 2266459"/>
                <a:gd name="connsiteY171" fmla="*/ 951842 h 1289787"/>
                <a:gd name="connsiteX172" fmla="*/ 1491124 w 2266459"/>
                <a:gd name="connsiteY172" fmla="*/ 972797 h 1289787"/>
                <a:gd name="connsiteX173" fmla="*/ 1489219 w 2266459"/>
                <a:gd name="connsiteY173" fmla="*/ 1012802 h 1289787"/>
                <a:gd name="connsiteX174" fmla="*/ 1489219 w 2266459"/>
                <a:gd name="connsiteY174" fmla="*/ 1023280 h 1289787"/>
                <a:gd name="connsiteX175" fmla="*/ 1490172 w 2266459"/>
                <a:gd name="connsiteY175" fmla="*/ 1041377 h 1289787"/>
                <a:gd name="connsiteX176" fmla="*/ 1489219 w 2266459"/>
                <a:gd name="connsiteY176" fmla="*/ 1073762 h 1289787"/>
                <a:gd name="connsiteX177" fmla="*/ 1484457 w 2266459"/>
                <a:gd name="connsiteY177" fmla="*/ 1091860 h 1289787"/>
                <a:gd name="connsiteX178" fmla="*/ 1482552 w 2266459"/>
                <a:gd name="connsiteY178" fmla="*/ 1100432 h 1289787"/>
                <a:gd name="connsiteX179" fmla="*/ 1460644 w 2266459"/>
                <a:gd name="connsiteY179" fmla="*/ 1123292 h 1289787"/>
                <a:gd name="connsiteX180" fmla="*/ 1449214 w 2266459"/>
                <a:gd name="connsiteY180" fmla="*/ 1124245 h 1289787"/>
                <a:gd name="connsiteX181" fmla="*/ 1432069 w 2266459"/>
                <a:gd name="connsiteY181" fmla="*/ 1134722 h 1289787"/>
                <a:gd name="connsiteX182" fmla="*/ 1419687 w 2266459"/>
                <a:gd name="connsiteY182" fmla="*/ 1146152 h 1289787"/>
                <a:gd name="connsiteX183" fmla="*/ 1411114 w 2266459"/>
                <a:gd name="connsiteY183" fmla="*/ 1164250 h 1289787"/>
                <a:gd name="connsiteX184" fmla="*/ 1408257 w 2266459"/>
                <a:gd name="connsiteY184" fmla="*/ 1169965 h 1289787"/>
                <a:gd name="connsiteX185" fmla="*/ 1396827 w 2266459"/>
                <a:gd name="connsiteY185" fmla="*/ 1199492 h 1289787"/>
                <a:gd name="connsiteX186" fmla="*/ 1386349 w 2266459"/>
                <a:gd name="connsiteY186" fmla="*/ 1239497 h 1289787"/>
                <a:gd name="connsiteX187" fmla="*/ 1355869 w 2266459"/>
                <a:gd name="connsiteY187" fmla="*/ 1278550 h 1289787"/>
                <a:gd name="connsiteX188" fmla="*/ 1348249 w 2266459"/>
                <a:gd name="connsiteY188" fmla="*/ 1281407 h 1289787"/>
                <a:gd name="connsiteX189" fmla="*/ 1328247 w 2266459"/>
                <a:gd name="connsiteY189" fmla="*/ 1275692 h 1289787"/>
                <a:gd name="connsiteX190" fmla="*/ 1293004 w 2266459"/>
                <a:gd name="connsiteY190" fmla="*/ 1269977 h 1289787"/>
                <a:gd name="connsiteX191" fmla="*/ 1276812 w 2266459"/>
                <a:gd name="connsiteY191" fmla="*/ 1269977 h 1289787"/>
                <a:gd name="connsiteX192" fmla="*/ 1251094 w 2266459"/>
                <a:gd name="connsiteY192" fmla="*/ 1260452 h 1289787"/>
                <a:gd name="connsiteX193" fmla="*/ 1238712 w 2266459"/>
                <a:gd name="connsiteY193" fmla="*/ 1255690 h 1289787"/>
                <a:gd name="connsiteX194" fmla="*/ 1233949 w 2266459"/>
                <a:gd name="connsiteY194" fmla="*/ 1255690 h 1289787"/>
                <a:gd name="connsiteX195" fmla="*/ 1172989 w 2266459"/>
                <a:gd name="connsiteY195" fmla="*/ 1248070 h 1289787"/>
                <a:gd name="connsiteX196" fmla="*/ 1168227 w 2266459"/>
                <a:gd name="connsiteY196" fmla="*/ 1241402 h 1289787"/>
                <a:gd name="connsiteX197" fmla="*/ 1161559 w 2266459"/>
                <a:gd name="connsiteY197" fmla="*/ 1218542 h 1289787"/>
                <a:gd name="connsiteX198" fmla="*/ 1160607 w 2266459"/>
                <a:gd name="connsiteY198" fmla="*/ 1202350 h 1289787"/>
                <a:gd name="connsiteX199" fmla="*/ 1150129 w 2266459"/>
                <a:gd name="connsiteY199" fmla="*/ 1196635 h 1289787"/>
                <a:gd name="connsiteX200" fmla="*/ 1119649 w 2266459"/>
                <a:gd name="connsiteY200" fmla="*/ 1186157 h 1289787"/>
                <a:gd name="connsiteX201" fmla="*/ 1114887 w 2266459"/>
                <a:gd name="connsiteY201" fmla="*/ 1168060 h 1289787"/>
                <a:gd name="connsiteX202" fmla="*/ 1102504 w 2266459"/>
                <a:gd name="connsiteY202" fmla="*/ 1149010 h 1289787"/>
                <a:gd name="connsiteX203" fmla="*/ 1083454 w 2266459"/>
                <a:gd name="connsiteY203" fmla="*/ 1123292 h 1289787"/>
                <a:gd name="connsiteX204" fmla="*/ 1081549 w 2266459"/>
                <a:gd name="connsiteY204" fmla="*/ 1120435 h 1289787"/>
                <a:gd name="connsiteX205" fmla="*/ 1052974 w 2266459"/>
                <a:gd name="connsiteY205" fmla="*/ 1099480 h 1289787"/>
                <a:gd name="connsiteX206" fmla="*/ 1025352 w 2266459"/>
                <a:gd name="connsiteY206" fmla="*/ 1079477 h 1289787"/>
                <a:gd name="connsiteX207" fmla="*/ 1010112 w 2266459"/>
                <a:gd name="connsiteY207" fmla="*/ 1060427 h 1289787"/>
                <a:gd name="connsiteX208" fmla="*/ 984394 w 2266459"/>
                <a:gd name="connsiteY208" fmla="*/ 1069952 h 1289787"/>
                <a:gd name="connsiteX209" fmla="*/ 963439 w 2266459"/>
                <a:gd name="connsiteY209" fmla="*/ 1070905 h 1289787"/>
                <a:gd name="connsiteX210" fmla="*/ 937722 w 2266459"/>
                <a:gd name="connsiteY210" fmla="*/ 1072810 h 1289787"/>
                <a:gd name="connsiteX211" fmla="*/ 932007 w 2266459"/>
                <a:gd name="connsiteY211" fmla="*/ 1069000 h 1289787"/>
                <a:gd name="connsiteX212" fmla="*/ 906289 w 2266459"/>
                <a:gd name="connsiteY212" fmla="*/ 1059475 h 1289787"/>
                <a:gd name="connsiteX213" fmla="*/ 887239 w 2266459"/>
                <a:gd name="connsiteY213" fmla="*/ 1059475 h 1289787"/>
                <a:gd name="connsiteX214" fmla="*/ 872952 w 2266459"/>
                <a:gd name="connsiteY214" fmla="*/ 1049950 h 1289787"/>
                <a:gd name="connsiteX215" fmla="*/ 856759 w 2266459"/>
                <a:gd name="connsiteY215" fmla="*/ 1042330 h 1289787"/>
                <a:gd name="connsiteX216" fmla="*/ 850092 w 2266459"/>
                <a:gd name="connsiteY216" fmla="*/ 1045187 h 1289787"/>
                <a:gd name="connsiteX217" fmla="*/ 847234 w 2266459"/>
                <a:gd name="connsiteY217" fmla="*/ 1062332 h 1289787"/>
                <a:gd name="connsiteX218" fmla="*/ 844377 w 2266459"/>
                <a:gd name="connsiteY218" fmla="*/ 1087097 h 1289787"/>
                <a:gd name="connsiteX219" fmla="*/ 812944 w 2266459"/>
                <a:gd name="connsiteY219" fmla="*/ 1109005 h 1289787"/>
                <a:gd name="connsiteX220" fmla="*/ 784369 w 2266459"/>
                <a:gd name="connsiteY220" fmla="*/ 1147105 h 1289787"/>
                <a:gd name="connsiteX221" fmla="*/ 748174 w 2266459"/>
                <a:gd name="connsiteY221" fmla="*/ 1179490 h 1289787"/>
                <a:gd name="connsiteX222" fmla="*/ 711027 w 2266459"/>
                <a:gd name="connsiteY222" fmla="*/ 1200445 h 1289787"/>
                <a:gd name="connsiteX223" fmla="*/ 694834 w 2266459"/>
                <a:gd name="connsiteY223" fmla="*/ 1209970 h 1289787"/>
                <a:gd name="connsiteX224" fmla="*/ 671022 w 2266459"/>
                <a:gd name="connsiteY224" fmla="*/ 1227115 h 1289787"/>
                <a:gd name="connsiteX225" fmla="*/ 657687 w 2266459"/>
                <a:gd name="connsiteY225" fmla="*/ 1229972 h 1289787"/>
                <a:gd name="connsiteX226" fmla="*/ 644352 w 2266459"/>
                <a:gd name="connsiteY226" fmla="*/ 1230925 h 1289787"/>
                <a:gd name="connsiteX227" fmla="*/ 641494 w 2266459"/>
                <a:gd name="connsiteY227" fmla="*/ 1243307 h 1289787"/>
                <a:gd name="connsiteX228" fmla="*/ 644352 w 2266459"/>
                <a:gd name="connsiteY228" fmla="*/ 1268072 h 1289787"/>
                <a:gd name="connsiteX229" fmla="*/ 636732 w 2266459"/>
                <a:gd name="connsiteY229" fmla="*/ 1280455 h 1289787"/>
                <a:gd name="connsiteX230" fmla="*/ 599584 w 2266459"/>
                <a:gd name="connsiteY230" fmla="*/ 1289027 h 1289787"/>
                <a:gd name="connsiteX231" fmla="*/ 567199 w 2266459"/>
                <a:gd name="connsiteY231" fmla="*/ 1287122 h 1289787"/>
                <a:gd name="connsiteX232" fmla="*/ 536719 w 2266459"/>
                <a:gd name="connsiteY232" fmla="*/ 1268072 h 1289787"/>
                <a:gd name="connsiteX233" fmla="*/ 517669 w 2266459"/>
                <a:gd name="connsiteY233" fmla="*/ 1230925 h 1289787"/>
                <a:gd name="connsiteX234" fmla="*/ 506239 w 2266459"/>
                <a:gd name="connsiteY234" fmla="*/ 1191872 h 1289787"/>
                <a:gd name="connsiteX235" fmla="*/ 497667 w 2266459"/>
                <a:gd name="connsiteY235" fmla="*/ 1179490 h 1289787"/>
                <a:gd name="connsiteX236" fmla="*/ 490999 w 2266459"/>
                <a:gd name="connsiteY236" fmla="*/ 1169965 h 1289787"/>
                <a:gd name="connsiteX237" fmla="*/ 474807 w 2266459"/>
                <a:gd name="connsiteY237" fmla="*/ 1157582 h 1289787"/>
                <a:gd name="connsiteX238" fmla="*/ 449089 w 2266459"/>
                <a:gd name="connsiteY238" fmla="*/ 1151867 h 1289787"/>
                <a:gd name="connsiteX239" fmla="*/ 422419 w 2266459"/>
                <a:gd name="connsiteY239" fmla="*/ 1149010 h 1289787"/>
                <a:gd name="connsiteX240" fmla="*/ 386224 w 2266459"/>
                <a:gd name="connsiteY240" fmla="*/ 1116625 h 1289787"/>
                <a:gd name="connsiteX241" fmla="*/ 386224 w 2266459"/>
                <a:gd name="connsiteY241" fmla="*/ 1081382 h 1289787"/>
                <a:gd name="connsiteX242" fmla="*/ 383367 w 2266459"/>
                <a:gd name="connsiteY242" fmla="*/ 1051855 h 1289787"/>
                <a:gd name="connsiteX243" fmla="*/ 372889 w 2266459"/>
                <a:gd name="connsiteY243" fmla="*/ 1014707 h 1289787"/>
                <a:gd name="connsiteX244" fmla="*/ 367174 w 2266459"/>
                <a:gd name="connsiteY244" fmla="*/ 1009945 h 1289787"/>
                <a:gd name="connsiteX245" fmla="*/ 347172 w 2266459"/>
                <a:gd name="connsiteY245" fmla="*/ 1000420 h 1289787"/>
                <a:gd name="connsiteX246" fmla="*/ 338599 w 2266459"/>
                <a:gd name="connsiteY246" fmla="*/ 980417 h 1289787"/>
                <a:gd name="connsiteX247" fmla="*/ 332884 w 2266459"/>
                <a:gd name="connsiteY247" fmla="*/ 961367 h 1289787"/>
                <a:gd name="connsiteX248" fmla="*/ 306214 w 2266459"/>
                <a:gd name="connsiteY248" fmla="*/ 896597 h 1289787"/>
                <a:gd name="connsiteX249" fmla="*/ 306214 w 2266459"/>
                <a:gd name="connsiteY249" fmla="*/ 864212 h 1289787"/>
                <a:gd name="connsiteX250" fmla="*/ 304309 w 2266459"/>
                <a:gd name="connsiteY250" fmla="*/ 844210 h 1289787"/>
                <a:gd name="connsiteX251" fmla="*/ 293832 w 2266459"/>
                <a:gd name="connsiteY251" fmla="*/ 825160 h 1289787"/>
                <a:gd name="connsiteX252" fmla="*/ 252874 w 2266459"/>
                <a:gd name="connsiteY252" fmla="*/ 796585 h 1289787"/>
                <a:gd name="connsiteX253" fmla="*/ 224299 w 2266459"/>
                <a:gd name="connsiteY253" fmla="*/ 782297 h 1289787"/>
                <a:gd name="connsiteX254" fmla="*/ 157624 w 2266459"/>
                <a:gd name="connsiteY254" fmla="*/ 734672 h 1289787"/>
                <a:gd name="connsiteX255" fmla="*/ 151909 w 2266459"/>
                <a:gd name="connsiteY255" fmla="*/ 733720 h 1289787"/>
                <a:gd name="connsiteX256" fmla="*/ 72852 w 2266459"/>
                <a:gd name="connsiteY256" fmla="*/ 728957 h 1289787"/>
                <a:gd name="connsiteX257" fmla="*/ 69042 w 2266459"/>
                <a:gd name="connsiteY257" fmla="*/ 728957 h 1289787"/>
                <a:gd name="connsiteX258" fmla="*/ 64279 w 2266459"/>
                <a:gd name="connsiteY258" fmla="*/ 709907 h 1289787"/>
                <a:gd name="connsiteX259" fmla="*/ 43324 w 2266459"/>
                <a:gd name="connsiteY259" fmla="*/ 688000 h 1289787"/>
                <a:gd name="connsiteX260" fmla="*/ 17607 w 2266459"/>
                <a:gd name="connsiteY260" fmla="*/ 652757 h 1289787"/>
                <a:gd name="connsiteX261" fmla="*/ 29989 w 2266459"/>
                <a:gd name="connsiteY261" fmla="*/ 620372 h 1289787"/>
                <a:gd name="connsiteX262" fmla="*/ 29037 w 2266459"/>
                <a:gd name="connsiteY262" fmla="*/ 613705 h 1289787"/>
                <a:gd name="connsiteX263" fmla="*/ 29989 w 2266459"/>
                <a:gd name="connsiteY263" fmla="*/ 604180 h 1289787"/>
                <a:gd name="connsiteX264" fmla="*/ 35704 w 2266459"/>
                <a:gd name="connsiteY264" fmla="*/ 599417 h 1289787"/>
                <a:gd name="connsiteX265" fmla="*/ 29037 w 2266459"/>
                <a:gd name="connsiteY265" fmla="*/ 575605 h 1289787"/>
                <a:gd name="connsiteX266" fmla="*/ 17607 w 2266459"/>
                <a:gd name="connsiteY266" fmla="*/ 533695 h 1289787"/>
                <a:gd name="connsiteX267" fmla="*/ 18559 w 2266459"/>
                <a:gd name="connsiteY267" fmla="*/ 503215 h 1289787"/>
                <a:gd name="connsiteX268" fmla="*/ 13797 w 2266459"/>
                <a:gd name="connsiteY268" fmla="*/ 499405 h 1289787"/>
                <a:gd name="connsiteX269" fmla="*/ 1414 w 2266459"/>
                <a:gd name="connsiteY269" fmla="*/ 477497 h 1289787"/>
                <a:gd name="connsiteX270" fmla="*/ 5224 w 2266459"/>
                <a:gd name="connsiteY270" fmla="*/ 434635 h 1289787"/>
                <a:gd name="connsiteX271" fmla="*/ 3319 w 2266459"/>
                <a:gd name="connsiteY271" fmla="*/ 428920 h 1289787"/>
                <a:gd name="connsiteX272" fmla="*/ 3319 w 2266459"/>
                <a:gd name="connsiteY272" fmla="*/ 424157 h 1289787"/>
                <a:gd name="connsiteX273" fmla="*/ 9987 w 2266459"/>
                <a:gd name="connsiteY273" fmla="*/ 415585 h 1289787"/>
                <a:gd name="connsiteX274" fmla="*/ 27132 w 2266459"/>
                <a:gd name="connsiteY274" fmla="*/ 336527 h 1289787"/>
                <a:gd name="connsiteX275" fmla="*/ 35704 w 2266459"/>
                <a:gd name="connsiteY275" fmla="*/ 319382 h 1289787"/>
                <a:gd name="connsiteX276" fmla="*/ 43324 w 2266459"/>
                <a:gd name="connsiteY276" fmla="*/ 304142 h 1289787"/>
                <a:gd name="connsiteX277" fmla="*/ 36657 w 2266459"/>
                <a:gd name="connsiteY277" fmla="*/ 284140 h 1289787"/>
                <a:gd name="connsiteX278" fmla="*/ 26179 w 2266459"/>
                <a:gd name="connsiteY278" fmla="*/ 254612 h 1289787"/>
                <a:gd name="connsiteX279" fmla="*/ 19512 w 2266459"/>
                <a:gd name="connsiteY279" fmla="*/ 228895 h 1289787"/>
                <a:gd name="connsiteX280" fmla="*/ 19512 w 2266459"/>
                <a:gd name="connsiteY280" fmla="*/ 215560 h 1289787"/>
                <a:gd name="connsiteX281" fmla="*/ 30942 w 2266459"/>
                <a:gd name="connsiteY281" fmla="*/ 177460 h 1289787"/>
                <a:gd name="connsiteX282" fmla="*/ 48087 w 2266459"/>
                <a:gd name="connsiteY282" fmla="*/ 151742 h 1289787"/>
                <a:gd name="connsiteX283" fmla="*/ 62374 w 2266459"/>
                <a:gd name="connsiteY283" fmla="*/ 133645 h 1289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</a:cxnLst>
              <a:rect l="l" t="t" r="r" b="b"/>
              <a:pathLst>
                <a:path w="2266459" h="1289787">
                  <a:moveTo>
                    <a:pt x="62374" y="133645"/>
                  </a:moveTo>
                  <a:cubicBezTo>
                    <a:pt x="63327" y="124120"/>
                    <a:pt x="69994" y="117452"/>
                    <a:pt x="78567" y="116500"/>
                  </a:cubicBezTo>
                  <a:cubicBezTo>
                    <a:pt x="88092" y="115547"/>
                    <a:pt x="100474" y="111737"/>
                    <a:pt x="103332" y="126977"/>
                  </a:cubicBezTo>
                  <a:cubicBezTo>
                    <a:pt x="103332" y="127930"/>
                    <a:pt x="104284" y="127930"/>
                    <a:pt x="104284" y="128882"/>
                  </a:cubicBezTo>
                  <a:cubicBezTo>
                    <a:pt x="114762" y="144122"/>
                    <a:pt x="118572" y="143170"/>
                    <a:pt x="127144" y="126977"/>
                  </a:cubicBezTo>
                  <a:cubicBezTo>
                    <a:pt x="129049" y="123167"/>
                    <a:pt x="130954" y="118405"/>
                    <a:pt x="136669" y="119357"/>
                  </a:cubicBezTo>
                  <a:cubicBezTo>
                    <a:pt x="142384" y="120310"/>
                    <a:pt x="146194" y="117452"/>
                    <a:pt x="149052" y="111737"/>
                  </a:cubicBezTo>
                  <a:cubicBezTo>
                    <a:pt x="152862" y="105070"/>
                    <a:pt x="154767" y="97450"/>
                    <a:pt x="163339" y="94592"/>
                  </a:cubicBezTo>
                  <a:cubicBezTo>
                    <a:pt x="166197" y="93640"/>
                    <a:pt x="172864" y="85067"/>
                    <a:pt x="167149" y="78400"/>
                  </a:cubicBezTo>
                  <a:cubicBezTo>
                    <a:pt x="165244" y="76495"/>
                    <a:pt x="165244" y="73637"/>
                    <a:pt x="168102" y="71732"/>
                  </a:cubicBezTo>
                  <a:cubicBezTo>
                    <a:pt x="179532" y="63160"/>
                    <a:pt x="182389" y="47920"/>
                    <a:pt x="190962" y="37442"/>
                  </a:cubicBezTo>
                  <a:cubicBezTo>
                    <a:pt x="200487" y="25060"/>
                    <a:pt x="211917" y="13630"/>
                    <a:pt x="223347" y="2200"/>
                  </a:cubicBezTo>
                  <a:cubicBezTo>
                    <a:pt x="227157" y="-1610"/>
                    <a:pt x="231919" y="295"/>
                    <a:pt x="235729" y="2200"/>
                  </a:cubicBezTo>
                  <a:cubicBezTo>
                    <a:pt x="248112" y="6962"/>
                    <a:pt x="256684" y="15535"/>
                    <a:pt x="261447" y="27917"/>
                  </a:cubicBezTo>
                  <a:cubicBezTo>
                    <a:pt x="263352" y="31727"/>
                    <a:pt x="262399" y="37442"/>
                    <a:pt x="269067" y="37442"/>
                  </a:cubicBezTo>
                  <a:cubicBezTo>
                    <a:pt x="270972" y="37442"/>
                    <a:pt x="271924" y="40300"/>
                    <a:pt x="270972" y="42205"/>
                  </a:cubicBezTo>
                  <a:cubicBezTo>
                    <a:pt x="264304" y="48872"/>
                    <a:pt x="267162" y="54587"/>
                    <a:pt x="270972" y="61255"/>
                  </a:cubicBezTo>
                  <a:cubicBezTo>
                    <a:pt x="275734" y="68875"/>
                    <a:pt x="282402" y="71732"/>
                    <a:pt x="289069" y="72685"/>
                  </a:cubicBezTo>
                  <a:cubicBezTo>
                    <a:pt x="300499" y="73637"/>
                    <a:pt x="304309" y="79352"/>
                    <a:pt x="302404" y="89830"/>
                  </a:cubicBezTo>
                  <a:cubicBezTo>
                    <a:pt x="299547" y="108880"/>
                    <a:pt x="306214" y="127930"/>
                    <a:pt x="293832" y="146027"/>
                  </a:cubicBezTo>
                  <a:cubicBezTo>
                    <a:pt x="291927" y="148885"/>
                    <a:pt x="293832" y="151742"/>
                    <a:pt x="295737" y="155552"/>
                  </a:cubicBezTo>
                  <a:cubicBezTo>
                    <a:pt x="306214" y="168887"/>
                    <a:pt x="303357" y="186032"/>
                    <a:pt x="289069" y="195557"/>
                  </a:cubicBezTo>
                  <a:cubicBezTo>
                    <a:pt x="281449" y="200320"/>
                    <a:pt x="284307" y="208892"/>
                    <a:pt x="281449" y="214607"/>
                  </a:cubicBezTo>
                  <a:cubicBezTo>
                    <a:pt x="286212" y="217465"/>
                    <a:pt x="289069" y="223180"/>
                    <a:pt x="295737" y="222227"/>
                  </a:cubicBezTo>
                  <a:cubicBezTo>
                    <a:pt x="301452" y="221275"/>
                    <a:pt x="307167" y="224132"/>
                    <a:pt x="312882" y="221275"/>
                  </a:cubicBezTo>
                  <a:cubicBezTo>
                    <a:pt x="327169" y="214607"/>
                    <a:pt x="338599" y="218417"/>
                    <a:pt x="351934" y="226990"/>
                  </a:cubicBezTo>
                  <a:cubicBezTo>
                    <a:pt x="361459" y="233657"/>
                    <a:pt x="362412" y="243182"/>
                    <a:pt x="358602" y="249850"/>
                  </a:cubicBezTo>
                  <a:cubicBezTo>
                    <a:pt x="353839" y="257470"/>
                    <a:pt x="360507" y="259375"/>
                    <a:pt x="362412" y="260327"/>
                  </a:cubicBezTo>
                  <a:cubicBezTo>
                    <a:pt x="371937" y="261280"/>
                    <a:pt x="382414" y="265090"/>
                    <a:pt x="390987" y="256517"/>
                  </a:cubicBezTo>
                  <a:cubicBezTo>
                    <a:pt x="405274" y="249850"/>
                    <a:pt x="420514" y="251755"/>
                    <a:pt x="434802" y="251755"/>
                  </a:cubicBezTo>
                  <a:cubicBezTo>
                    <a:pt x="436707" y="251755"/>
                    <a:pt x="438612" y="251755"/>
                    <a:pt x="438612" y="250802"/>
                  </a:cubicBezTo>
                  <a:cubicBezTo>
                    <a:pt x="445279" y="241277"/>
                    <a:pt x="455757" y="238420"/>
                    <a:pt x="467187" y="236515"/>
                  </a:cubicBezTo>
                  <a:cubicBezTo>
                    <a:pt x="474807" y="234610"/>
                    <a:pt x="482427" y="230800"/>
                    <a:pt x="490999" y="233657"/>
                  </a:cubicBezTo>
                  <a:cubicBezTo>
                    <a:pt x="499572" y="236515"/>
                    <a:pt x="507192" y="231752"/>
                    <a:pt x="510049" y="223180"/>
                  </a:cubicBezTo>
                  <a:cubicBezTo>
                    <a:pt x="512907" y="214607"/>
                    <a:pt x="518622" y="213655"/>
                    <a:pt x="526242" y="212702"/>
                  </a:cubicBezTo>
                  <a:cubicBezTo>
                    <a:pt x="540529" y="211750"/>
                    <a:pt x="555769" y="216512"/>
                    <a:pt x="569104" y="208892"/>
                  </a:cubicBezTo>
                  <a:cubicBezTo>
                    <a:pt x="572914" y="206987"/>
                    <a:pt x="578629" y="207940"/>
                    <a:pt x="583392" y="210797"/>
                  </a:cubicBezTo>
                  <a:cubicBezTo>
                    <a:pt x="588154" y="214607"/>
                    <a:pt x="593869" y="215560"/>
                    <a:pt x="598632" y="219370"/>
                  </a:cubicBezTo>
                  <a:cubicBezTo>
                    <a:pt x="603394" y="222227"/>
                    <a:pt x="608157" y="223180"/>
                    <a:pt x="612919" y="220322"/>
                  </a:cubicBezTo>
                  <a:cubicBezTo>
                    <a:pt x="622444" y="215560"/>
                    <a:pt x="636732" y="217465"/>
                    <a:pt x="642447" y="224132"/>
                  </a:cubicBezTo>
                  <a:cubicBezTo>
                    <a:pt x="648162" y="231752"/>
                    <a:pt x="645304" y="239372"/>
                    <a:pt x="639589" y="246040"/>
                  </a:cubicBezTo>
                  <a:cubicBezTo>
                    <a:pt x="638637" y="246992"/>
                    <a:pt x="638637" y="248897"/>
                    <a:pt x="638637" y="250802"/>
                  </a:cubicBezTo>
                  <a:cubicBezTo>
                    <a:pt x="628159" y="274615"/>
                    <a:pt x="637684" y="281282"/>
                    <a:pt x="658639" y="285092"/>
                  </a:cubicBezTo>
                  <a:cubicBezTo>
                    <a:pt x="661497" y="286045"/>
                    <a:pt x="666259" y="284140"/>
                    <a:pt x="666259" y="288902"/>
                  </a:cubicBezTo>
                  <a:cubicBezTo>
                    <a:pt x="667212" y="295570"/>
                    <a:pt x="671974" y="293665"/>
                    <a:pt x="675784" y="293665"/>
                  </a:cubicBezTo>
                  <a:cubicBezTo>
                    <a:pt x="690072" y="295570"/>
                    <a:pt x="705312" y="296522"/>
                    <a:pt x="718647" y="302237"/>
                  </a:cubicBezTo>
                  <a:cubicBezTo>
                    <a:pt x="722457" y="304142"/>
                    <a:pt x="724362" y="301285"/>
                    <a:pt x="726267" y="297475"/>
                  </a:cubicBezTo>
                  <a:cubicBezTo>
                    <a:pt x="728172" y="292712"/>
                    <a:pt x="731982" y="288902"/>
                    <a:pt x="737697" y="288902"/>
                  </a:cubicBezTo>
                  <a:cubicBezTo>
                    <a:pt x="743412" y="288902"/>
                    <a:pt x="745317" y="284140"/>
                    <a:pt x="749127" y="280330"/>
                  </a:cubicBezTo>
                  <a:cubicBezTo>
                    <a:pt x="751032" y="278425"/>
                    <a:pt x="751984" y="276520"/>
                    <a:pt x="753889" y="275567"/>
                  </a:cubicBezTo>
                  <a:cubicBezTo>
                    <a:pt x="774844" y="254612"/>
                    <a:pt x="774844" y="254612"/>
                    <a:pt x="801514" y="267947"/>
                  </a:cubicBezTo>
                  <a:cubicBezTo>
                    <a:pt x="806277" y="270805"/>
                    <a:pt x="807229" y="269852"/>
                    <a:pt x="811039" y="265090"/>
                  </a:cubicBezTo>
                  <a:cubicBezTo>
                    <a:pt x="817707" y="256517"/>
                    <a:pt x="817707" y="249850"/>
                    <a:pt x="811039" y="242230"/>
                  </a:cubicBezTo>
                  <a:cubicBezTo>
                    <a:pt x="809134" y="240325"/>
                    <a:pt x="808182" y="235562"/>
                    <a:pt x="811039" y="233657"/>
                  </a:cubicBezTo>
                  <a:cubicBezTo>
                    <a:pt x="816754" y="230800"/>
                    <a:pt x="820564" y="225085"/>
                    <a:pt x="828184" y="226990"/>
                  </a:cubicBezTo>
                  <a:cubicBezTo>
                    <a:pt x="838662" y="228895"/>
                    <a:pt x="849139" y="227942"/>
                    <a:pt x="856759" y="237467"/>
                  </a:cubicBezTo>
                  <a:cubicBezTo>
                    <a:pt x="860569" y="242230"/>
                    <a:pt x="870094" y="238420"/>
                    <a:pt x="876762" y="238420"/>
                  </a:cubicBezTo>
                  <a:cubicBezTo>
                    <a:pt x="882477" y="238420"/>
                    <a:pt x="887239" y="240325"/>
                    <a:pt x="892002" y="244135"/>
                  </a:cubicBezTo>
                  <a:cubicBezTo>
                    <a:pt x="900574" y="252707"/>
                    <a:pt x="912957" y="254612"/>
                    <a:pt x="924387" y="248897"/>
                  </a:cubicBezTo>
                  <a:cubicBezTo>
                    <a:pt x="930102" y="246040"/>
                    <a:pt x="933912" y="246992"/>
                    <a:pt x="937722" y="251755"/>
                  </a:cubicBezTo>
                  <a:cubicBezTo>
                    <a:pt x="944389" y="258422"/>
                    <a:pt x="950104" y="266995"/>
                    <a:pt x="962487" y="266995"/>
                  </a:cubicBezTo>
                  <a:cubicBezTo>
                    <a:pt x="968202" y="266995"/>
                    <a:pt x="975822" y="271757"/>
                    <a:pt x="976774" y="279377"/>
                  </a:cubicBezTo>
                  <a:cubicBezTo>
                    <a:pt x="977727" y="287950"/>
                    <a:pt x="979632" y="296522"/>
                    <a:pt x="972012" y="303190"/>
                  </a:cubicBezTo>
                  <a:cubicBezTo>
                    <a:pt x="961534" y="312715"/>
                    <a:pt x="960582" y="321287"/>
                    <a:pt x="970107" y="331765"/>
                  </a:cubicBezTo>
                  <a:cubicBezTo>
                    <a:pt x="977727" y="340337"/>
                    <a:pt x="983442" y="348910"/>
                    <a:pt x="986299" y="359387"/>
                  </a:cubicBezTo>
                  <a:cubicBezTo>
                    <a:pt x="988204" y="367007"/>
                    <a:pt x="993919" y="369865"/>
                    <a:pt x="1002492" y="367007"/>
                  </a:cubicBezTo>
                  <a:cubicBezTo>
                    <a:pt x="1016779" y="363197"/>
                    <a:pt x="1028209" y="366055"/>
                    <a:pt x="1038687" y="377485"/>
                  </a:cubicBezTo>
                  <a:cubicBezTo>
                    <a:pt x="1042497" y="382247"/>
                    <a:pt x="1044402" y="386057"/>
                    <a:pt x="1044402" y="392725"/>
                  </a:cubicBezTo>
                  <a:cubicBezTo>
                    <a:pt x="1046307" y="410822"/>
                    <a:pt x="1050117" y="427967"/>
                    <a:pt x="1049164" y="447017"/>
                  </a:cubicBezTo>
                  <a:cubicBezTo>
                    <a:pt x="1049164" y="448922"/>
                    <a:pt x="1049164" y="450827"/>
                    <a:pt x="1051069" y="451780"/>
                  </a:cubicBezTo>
                  <a:cubicBezTo>
                    <a:pt x="1055832" y="455590"/>
                    <a:pt x="1080597" y="451780"/>
                    <a:pt x="1083454" y="446065"/>
                  </a:cubicBezTo>
                  <a:cubicBezTo>
                    <a:pt x="1087264" y="438445"/>
                    <a:pt x="1090122" y="434635"/>
                    <a:pt x="1101552" y="437492"/>
                  </a:cubicBezTo>
                  <a:cubicBezTo>
                    <a:pt x="1111077" y="440350"/>
                    <a:pt x="1123459" y="439397"/>
                    <a:pt x="1133937" y="438445"/>
                  </a:cubicBezTo>
                  <a:cubicBezTo>
                    <a:pt x="1139652" y="438445"/>
                    <a:pt x="1143462" y="431777"/>
                    <a:pt x="1147272" y="427967"/>
                  </a:cubicBezTo>
                  <a:cubicBezTo>
                    <a:pt x="1152034" y="423205"/>
                    <a:pt x="1157749" y="419395"/>
                    <a:pt x="1163464" y="415585"/>
                  </a:cubicBezTo>
                  <a:cubicBezTo>
                    <a:pt x="1173942" y="408917"/>
                    <a:pt x="1178704" y="413680"/>
                    <a:pt x="1182514" y="421300"/>
                  </a:cubicBezTo>
                  <a:cubicBezTo>
                    <a:pt x="1187277" y="430825"/>
                    <a:pt x="1193944" y="439397"/>
                    <a:pt x="1196802" y="449875"/>
                  </a:cubicBezTo>
                  <a:cubicBezTo>
                    <a:pt x="1198707" y="455590"/>
                    <a:pt x="1203469" y="457495"/>
                    <a:pt x="1210137" y="457495"/>
                  </a:cubicBezTo>
                  <a:cubicBezTo>
                    <a:pt x="1224424" y="457495"/>
                    <a:pt x="1238712" y="458447"/>
                    <a:pt x="1252999" y="457495"/>
                  </a:cubicBezTo>
                  <a:cubicBezTo>
                    <a:pt x="1267287" y="456542"/>
                    <a:pt x="1277764" y="463210"/>
                    <a:pt x="1285384" y="474640"/>
                  </a:cubicBezTo>
                  <a:cubicBezTo>
                    <a:pt x="1290147" y="481307"/>
                    <a:pt x="1294909" y="485117"/>
                    <a:pt x="1303482" y="484165"/>
                  </a:cubicBezTo>
                  <a:cubicBezTo>
                    <a:pt x="1322532" y="484165"/>
                    <a:pt x="1341582" y="481307"/>
                    <a:pt x="1358727" y="471782"/>
                  </a:cubicBezTo>
                  <a:cubicBezTo>
                    <a:pt x="1364442" y="467972"/>
                    <a:pt x="1373014" y="468925"/>
                    <a:pt x="1379682" y="472735"/>
                  </a:cubicBezTo>
                  <a:cubicBezTo>
                    <a:pt x="1382539" y="474640"/>
                    <a:pt x="1386349" y="476545"/>
                    <a:pt x="1389207" y="474640"/>
                  </a:cubicBezTo>
                  <a:cubicBezTo>
                    <a:pt x="1405399" y="464162"/>
                    <a:pt x="1416829" y="476545"/>
                    <a:pt x="1429212" y="482260"/>
                  </a:cubicBezTo>
                  <a:cubicBezTo>
                    <a:pt x="1434927" y="485117"/>
                    <a:pt x="1439689" y="487022"/>
                    <a:pt x="1443499" y="492737"/>
                  </a:cubicBezTo>
                  <a:cubicBezTo>
                    <a:pt x="1445404" y="496547"/>
                    <a:pt x="1452072" y="493690"/>
                    <a:pt x="1455882" y="490832"/>
                  </a:cubicBezTo>
                  <a:cubicBezTo>
                    <a:pt x="1467312" y="483212"/>
                    <a:pt x="1477789" y="478450"/>
                    <a:pt x="1489219" y="490832"/>
                  </a:cubicBezTo>
                  <a:cubicBezTo>
                    <a:pt x="1490172" y="491785"/>
                    <a:pt x="1493982" y="492737"/>
                    <a:pt x="1495887" y="492737"/>
                  </a:cubicBezTo>
                  <a:cubicBezTo>
                    <a:pt x="1508269" y="490832"/>
                    <a:pt x="1512079" y="499405"/>
                    <a:pt x="1513032" y="507977"/>
                  </a:cubicBezTo>
                  <a:cubicBezTo>
                    <a:pt x="1516842" y="533695"/>
                    <a:pt x="1534939" y="544172"/>
                    <a:pt x="1554942" y="555602"/>
                  </a:cubicBezTo>
                  <a:cubicBezTo>
                    <a:pt x="1563514" y="560365"/>
                    <a:pt x="1572087" y="565127"/>
                    <a:pt x="1580659" y="570842"/>
                  </a:cubicBezTo>
                  <a:cubicBezTo>
                    <a:pt x="1583517" y="572747"/>
                    <a:pt x="1586374" y="575605"/>
                    <a:pt x="1586374" y="579415"/>
                  </a:cubicBezTo>
                  <a:cubicBezTo>
                    <a:pt x="1586374" y="587987"/>
                    <a:pt x="1591137" y="587035"/>
                    <a:pt x="1596852" y="582272"/>
                  </a:cubicBezTo>
                  <a:cubicBezTo>
                    <a:pt x="1606377" y="573700"/>
                    <a:pt x="1618759" y="571795"/>
                    <a:pt x="1630189" y="567985"/>
                  </a:cubicBezTo>
                  <a:cubicBezTo>
                    <a:pt x="1664479" y="553697"/>
                    <a:pt x="1699722" y="562270"/>
                    <a:pt x="1734964" y="560365"/>
                  </a:cubicBezTo>
                  <a:cubicBezTo>
                    <a:pt x="1744489" y="559412"/>
                    <a:pt x="1748299" y="554650"/>
                    <a:pt x="1748299" y="546077"/>
                  </a:cubicBezTo>
                  <a:cubicBezTo>
                    <a:pt x="1748299" y="534647"/>
                    <a:pt x="1751157" y="527980"/>
                    <a:pt x="1763539" y="521312"/>
                  </a:cubicBezTo>
                  <a:cubicBezTo>
                    <a:pt x="1777827" y="513692"/>
                    <a:pt x="1791162" y="501310"/>
                    <a:pt x="1803544" y="489880"/>
                  </a:cubicBezTo>
                  <a:cubicBezTo>
                    <a:pt x="1804497" y="488927"/>
                    <a:pt x="1806402" y="487022"/>
                    <a:pt x="1806402" y="485117"/>
                  </a:cubicBezTo>
                  <a:cubicBezTo>
                    <a:pt x="1807354" y="471782"/>
                    <a:pt x="1816879" y="470830"/>
                    <a:pt x="1827357" y="469877"/>
                  </a:cubicBezTo>
                  <a:cubicBezTo>
                    <a:pt x="1831167" y="469877"/>
                    <a:pt x="1834024" y="469877"/>
                    <a:pt x="1837834" y="469877"/>
                  </a:cubicBezTo>
                  <a:cubicBezTo>
                    <a:pt x="1844502" y="469877"/>
                    <a:pt x="1852122" y="467972"/>
                    <a:pt x="1857837" y="471782"/>
                  </a:cubicBezTo>
                  <a:cubicBezTo>
                    <a:pt x="1863552" y="474640"/>
                    <a:pt x="1857837" y="484165"/>
                    <a:pt x="1860694" y="489880"/>
                  </a:cubicBezTo>
                  <a:cubicBezTo>
                    <a:pt x="1869267" y="504167"/>
                    <a:pt x="1873077" y="524170"/>
                    <a:pt x="1893079" y="529885"/>
                  </a:cubicBezTo>
                  <a:cubicBezTo>
                    <a:pt x="1900699" y="531790"/>
                    <a:pt x="1900699" y="540362"/>
                    <a:pt x="1908319" y="543220"/>
                  </a:cubicBezTo>
                  <a:cubicBezTo>
                    <a:pt x="1914034" y="545125"/>
                    <a:pt x="1914987" y="544172"/>
                    <a:pt x="1917844" y="541315"/>
                  </a:cubicBezTo>
                  <a:cubicBezTo>
                    <a:pt x="1921654" y="537505"/>
                    <a:pt x="1925464" y="532742"/>
                    <a:pt x="1930227" y="529885"/>
                  </a:cubicBezTo>
                  <a:cubicBezTo>
                    <a:pt x="1936894" y="525122"/>
                    <a:pt x="1943562" y="523217"/>
                    <a:pt x="1952134" y="528932"/>
                  </a:cubicBezTo>
                  <a:cubicBezTo>
                    <a:pt x="1962612" y="536552"/>
                    <a:pt x="1974994" y="528932"/>
                    <a:pt x="1986424" y="533695"/>
                  </a:cubicBezTo>
                  <a:cubicBezTo>
                    <a:pt x="1993092" y="536552"/>
                    <a:pt x="2001664" y="534647"/>
                    <a:pt x="1995949" y="546077"/>
                  </a:cubicBezTo>
                  <a:cubicBezTo>
                    <a:pt x="1994044" y="550840"/>
                    <a:pt x="1999759" y="551792"/>
                    <a:pt x="1998807" y="554650"/>
                  </a:cubicBezTo>
                  <a:cubicBezTo>
                    <a:pt x="1999759" y="560365"/>
                    <a:pt x="2003569" y="563222"/>
                    <a:pt x="2008332" y="564175"/>
                  </a:cubicBezTo>
                  <a:cubicBezTo>
                    <a:pt x="2012142" y="565127"/>
                    <a:pt x="2015952" y="567985"/>
                    <a:pt x="2015952" y="569890"/>
                  </a:cubicBezTo>
                  <a:cubicBezTo>
                    <a:pt x="2014999" y="580367"/>
                    <a:pt x="2024524" y="582272"/>
                    <a:pt x="2030239" y="587987"/>
                  </a:cubicBezTo>
                  <a:cubicBezTo>
                    <a:pt x="2035002" y="593702"/>
                    <a:pt x="2042622" y="592750"/>
                    <a:pt x="2046432" y="589892"/>
                  </a:cubicBezTo>
                  <a:cubicBezTo>
                    <a:pt x="2053099" y="584177"/>
                    <a:pt x="2060719" y="583225"/>
                    <a:pt x="2068339" y="581320"/>
                  </a:cubicBezTo>
                  <a:cubicBezTo>
                    <a:pt x="2083579" y="577510"/>
                    <a:pt x="2087389" y="578462"/>
                    <a:pt x="2094057" y="592750"/>
                  </a:cubicBezTo>
                  <a:cubicBezTo>
                    <a:pt x="2097867" y="601322"/>
                    <a:pt x="2102629" y="607037"/>
                    <a:pt x="2113107" y="605132"/>
                  </a:cubicBezTo>
                  <a:cubicBezTo>
                    <a:pt x="2115964" y="604180"/>
                    <a:pt x="2118822" y="605132"/>
                    <a:pt x="2120727" y="605132"/>
                  </a:cubicBezTo>
                  <a:cubicBezTo>
                    <a:pt x="2129299" y="625135"/>
                    <a:pt x="2142634" y="643232"/>
                    <a:pt x="2146444" y="666092"/>
                  </a:cubicBezTo>
                  <a:cubicBezTo>
                    <a:pt x="2147397" y="671807"/>
                    <a:pt x="2152159" y="677522"/>
                    <a:pt x="2146444" y="683237"/>
                  </a:cubicBezTo>
                  <a:cubicBezTo>
                    <a:pt x="2144539" y="685142"/>
                    <a:pt x="2146444" y="688000"/>
                    <a:pt x="2149302" y="689905"/>
                  </a:cubicBezTo>
                  <a:cubicBezTo>
                    <a:pt x="2151207" y="690857"/>
                    <a:pt x="2154064" y="692762"/>
                    <a:pt x="2154064" y="694667"/>
                  </a:cubicBezTo>
                  <a:cubicBezTo>
                    <a:pt x="2157874" y="708002"/>
                    <a:pt x="2168352" y="709907"/>
                    <a:pt x="2179782" y="708002"/>
                  </a:cubicBezTo>
                  <a:cubicBezTo>
                    <a:pt x="2186449" y="707050"/>
                    <a:pt x="2189307" y="713717"/>
                    <a:pt x="2193117" y="716575"/>
                  </a:cubicBezTo>
                  <a:cubicBezTo>
                    <a:pt x="2195974" y="718480"/>
                    <a:pt x="2198832" y="724195"/>
                    <a:pt x="2200737" y="724195"/>
                  </a:cubicBezTo>
                  <a:cubicBezTo>
                    <a:pt x="2220739" y="721337"/>
                    <a:pt x="2226454" y="742292"/>
                    <a:pt x="2241694" y="747055"/>
                  </a:cubicBezTo>
                  <a:cubicBezTo>
                    <a:pt x="2243599" y="748007"/>
                    <a:pt x="2245504" y="748007"/>
                    <a:pt x="2248362" y="748007"/>
                  </a:cubicBezTo>
                  <a:cubicBezTo>
                    <a:pt x="2261697" y="743245"/>
                    <a:pt x="2266459" y="747055"/>
                    <a:pt x="2266459" y="760390"/>
                  </a:cubicBezTo>
                  <a:cubicBezTo>
                    <a:pt x="2266459" y="764200"/>
                    <a:pt x="2266459" y="768010"/>
                    <a:pt x="2266459" y="771820"/>
                  </a:cubicBezTo>
                  <a:cubicBezTo>
                    <a:pt x="2262649" y="772772"/>
                    <a:pt x="2255982" y="768962"/>
                    <a:pt x="2255029" y="776582"/>
                  </a:cubicBezTo>
                  <a:cubicBezTo>
                    <a:pt x="2255029" y="776582"/>
                    <a:pt x="2255029" y="776582"/>
                    <a:pt x="2255029" y="776582"/>
                  </a:cubicBezTo>
                  <a:cubicBezTo>
                    <a:pt x="2243599" y="777535"/>
                    <a:pt x="2237884" y="783250"/>
                    <a:pt x="2240742" y="793727"/>
                  </a:cubicBezTo>
                  <a:cubicBezTo>
                    <a:pt x="2241694" y="799442"/>
                    <a:pt x="2239789" y="803252"/>
                    <a:pt x="2235979" y="805157"/>
                  </a:cubicBezTo>
                  <a:cubicBezTo>
                    <a:pt x="2227407" y="808967"/>
                    <a:pt x="2219787" y="814682"/>
                    <a:pt x="2212167" y="819445"/>
                  </a:cubicBezTo>
                  <a:cubicBezTo>
                    <a:pt x="2192164" y="829922"/>
                    <a:pt x="2174067" y="844210"/>
                    <a:pt x="2153112" y="853735"/>
                  </a:cubicBezTo>
                  <a:cubicBezTo>
                    <a:pt x="2148349" y="855640"/>
                    <a:pt x="2144539" y="860402"/>
                    <a:pt x="2144539" y="866117"/>
                  </a:cubicBezTo>
                  <a:cubicBezTo>
                    <a:pt x="2144539" y="866117"/>
                    <a:pt x="2144539" y="866117"/>
                    <a:pt x="2144539" y="866117"/>
                  </a:cubicBezTo>
                  <a:cubicBezTo>
                    <a:pt x="2138824" y="865165"/>
                    <a:pt x="2135014" y="868022"/>
                    <a:pt x="2132157" y="871832"/>
                  </a:cubicBezTo>
                  <a:cubicBezTo>
                    <a:pt x="2125489" y="880405"/>
                    <a:pt x="2119774" y="887072"/>
                    <a:pt x="2107392" y="884215"/>
                  </a:cubicBezTo>
                  <a:cubicBezTo>
                    <a:pt x="2104534" y="883262"/>
                    <a:pt x="2103582" y="886120"/>
                    <a:pt x="2103582" y="888977"/>
                  </a:cubicBezTo>
                  <a:cubicBezTo>
                    <a:pt x="2098819" y="895645"/>
                    <a:pt x="2093104" y="888025"/>
                    <a:pt x="2092152" y="887072"/>
                  </a:cubicBezTo>
                  <a:cubicBezTo>
                    <a:pt x="2084532" y="878500"/>
                    <a:pt x="2074054" y="871832"/>
                    <a:pt x="2066434" y="863260"/>
                  </a:cubicBezTo>
                  <a:cubicBezTo>
                    <a:pt x="2055957" y="850877"/>
                    <a:pt x="2035002" y="848972"/>
                    <a:pt x="2022619" y="860402"/>
                  </a:cubicBezTo>
                  <a:cubicBezTo>
                    <a:pt x="2006427" y="875642"/>
                    <a:pt x="1988329" y="888977"/>
                    <a:pt x="1973089" y="904217"/>
                  </a:cubicBezTo>
                  <a:cubicBezTo>
                    <a:pt x="1969279" y="908027"/>
                    <a:pt x="1967374" y="911837"/>
                    <a:pt x="1967374" y="916600"/>
                  </a:cubicBezTo>
                  <a:cubicBezTo>
                    <a:pt x="1968327" y="930887"/>
                    <a:pt x="1956897" y="936602"/>
                    <a:pt x="1947372" y="944222"/>
                  </a:cubicBezTo>
                  <a:cubicBezTo>
                    <a:pt x="1944514" y="946127"/>
                    <a:pt x="1942609" y="944222"/>
                    <a:pt x="1940704" y="943270"/>
                  </a:cubicBezTo>
                  <a:cubicBezTo>
                    <a:pt x="1935942" y="939460"/>
                    <a:pt x="1929274" y="936602"/>
                    <a:pt x="1925464" y="931840"/>
                  </a:cubicBezTo>
                  <a:cubicBezTo>
                    <a:pt x="1915939" y="921362"/>
                    <a:pt x="1903557" y="923267"/>
                    <a:pt x="1894984" y="927077"/>
                  </a:cubicBezTo>
                  <a:cubicBezTo>
                    <a:pt x="1879744" y="933745"/>
                    <a:pt x="1867362" y="925172"/>
                    <a:pt x="1854027" y="923267"/>
                  </a:cubicBezTo>
                  <a:cubicBezTo>
                    <a:pt x="1852122" y="923267"/>
                    <a:pt x="1849264" y="918505"/>
                    <a:pt x="1848312" y="914695"/>
                  </a:cubicBezTo>
                  <a:cubicBezTo>
                    <a:pt x="1846407" y="902312"/>
                    <a:pt x="1829262" y="894692"/>
                    <a:pt x="1817832" y="900407"/>
                  </a:cubicBezTo>
                  <a:cubicBezTo>
                    <a:pt x="1815927" y="901360"/>
                    <a:pt x="1814974" y="903265"/>
                    <a:pt x="1813069" y="902312"/>
                  </a:cubicBezTo>
                  <a:cubicBezTo>
                    <a:pt x="1798782" y="898502"/>
                    <a:pt x="1791162" y="908027"/>
                    <a:pt x="1782589" y="916600"/>
                  </a:cubicBezTo>
                  <a:cubicBezTo>
                    <a:pt x="1775922" y="923267"/>
                    <a:pt x="1769254" y="920410"/>
                    <a:pt x="1762587" y="918505"/>
                  </a:cubicBezTo>
                  <a:cubicBezTo>
                    <a:pt x="1746394" y="913742"/>
                    <a:pt x="1730202" y="913742"/>
                    <a:pt x="1714009" y="919457"/>
                  </a:cubicBezTo>
                  <a:cubicBezTo>
                    <a:pt x="1704484" y="922315"/>
                    <a:pt x="1696864" y="915647"/>
                    <a:pt x="1695912" y="903265"/>
                  </a:cubicBezTo>
                  <a:cubicBezTo>
                    <a:pt x="1695912" y="897550"/>
                    <a:pt x="1694959" y="889930"/>
                    <a:pt x="1688292" y="890882"/>
                  </a:cubicBezTo>
                  <a:cubicBezTo>
                    <a:pt x="1683529" y="891835"/>
                    <a:pt x="1677814" y="891835"/>
                    <a:pt x="1674004" y="894692"/>
                  </a:cubicBezTo>
                  <a:cubicBezTo>
                    <a:pt x="1666384" y="899455"/>
                    <a:pt x="1658764" y="900407"/>
                    <a:pt x="1651144" y="894692"/>
                  </a:cubicBezTo>
                  <a:cubicBezTo>
                    <a:pt x="1650192" y="893740"/>
                    <a:pt x="1646382" y="892787"/>
                    <a:pt x="1645429" y="893740"/>
                  </a:cubicBezTo>
                  <a:cubicBezTo>
                    <a:pt x="1632094" y="904217"/>
                    <a:pt x="1617807" y="896597"/>
                    <a:pt x="1603519" y="897550"/>
                  </a:cubicBezTo>
                  <a:cubicBezTo>
                    <a:pt x="1597804" y="898502"/>
                    <a:pt x="1593042" y="898502"/>
                    <a:pt x="1589232" y="903265"/>
                  </a:cubicBezTo>
                  <a:cubicBezTo>
                    <a:pt x="1585422" y="908027"/>
                    <a:pt x="1581612" y="908980"/>
                    <a:pt x="1577802" y="903265"/>
                  </a:cubicBezTo>
                  <a:cubicBezTo>
                    <a:pt x="1571134" y="893740"/>
                    <a:pt x="1560657" y="892787"/>
                    <a:pt x="1550179" y="893740"/>
                  </a:cubicBezTo>
                  <a:cubicBezTo>
                    <a:pt x="1543512" y="894692"/>
                    <a:pt x="1537797" y="894692"/>
                    <a:pt x="1531129" y="890882"/>
                  </a:cubicBezTo>
                  <a:cubicBezTo>
                    <a:pt x="1522557" y="886120"/>
                    <a:pt x="1516842" y="890882"/>
                    <a:pt x="1515889" y="901360"/>
                  </a:cubicBezTo>
                  <a:cubicBezTo>
                    <a:pt x="1515889" y="903265"/>
                    <a:pt x="1515889" y="905170"/>
                    <a:pt x="1515889" y="906122"/>
                  </a:cubicBezTo>
                  <a:cubicBezTo>
                    <a:pt x="1504459" y="912790"/>
                    <a:pt x="1510174" y="923267"/>
                    <a:pt x="1512079" y="931840"/>
                  </a:cubicBezTo>
                  <a:cubicBezTo>
                    <a:pt x="1513032" y="941365"/>
                    <a:pt x="1510174" y="948985"/>
                    <a:pt x="1499697" y="951842"/>
                  </a:cubicBezTo>
                  <a:cubicBezTo>
                    <a:pt x="1488267" y="955652"/>
                    <a:pt x="1487314" y="966130"/>
                    <a:pt x="1491124" y="972797"/>
                  </a:cubicBezTo>
                  <a:cubicBezTo>
                    <a:pt x="1498744" y="987085"/>
                    <a:pt x="1495887" y="1000420"/>
                    <a:pt x="1489219" y="1012802"/>
                  </a:cubicBezTo>
                  <a:cubicBezTo>
                    <a:pt x="1487314" y="1016612"/>
                    <a:pt x="1486362" y="1019470"/>
                    <a:pt x="1489219" y="1023280"/>
                  </a:cubicBezTo>
                  <a:cubicBezTo>
                    <a:pt x="1493029" y="1028995"/>
                    <a:pt x="1492077" y="1035662"/>
                    <a:pt x="1490172" y="1041377"/>
                  </a:cubicBezTo>
                  <a:cubicBezTo>
                    <a:pt x="1487314" y="1051855"/>
                    <a:pt x="1489219" y="1063285"/>
                    <a:pt x="1489219" y="1073762"/>
                  </a:cubicBezTo>
                  <a:cubicBezTo>
                    <a:pt x="1489219" y="1080430"/>
                    <a:pt x="1488267" y="1087097"/>
                    <a:pt x="1484457" y="1091860"/>
                  </a:cubicBezTo>
                  <a:cubicBezTo>
                    <a:pt x="1482552" y="1094717"/>
                    <a:pt x="1482552" y="1097575"/>
                    <a:pt x="1482552" y="1100432"/>
                  </a:cubicBezTo>
                  <a:cubicBezTo>
                    <a:pt x="1481599" y="1116625"/>
                    <a:pt x="1477789" y="1121387"/>
                    <a:pt x="1460644" y="1123292"/>
                  </a:cubicBezTo>
                  <a:cubicBezTo>
                    <a:pt x="1456834" y="1123292"/>
                    <a:pt x="1453024" y="1124245"/>
                    <a:pt x="1449214" y="1124245"/>
                  </a:cubicBezTo>
                  <a:cubicBezTo>
                    <a:pt x="1440642" y="1123292"/>
                    <a:pt x="1434927" y="1126150"/>
                    <a:pt x="1432069" y="1134722"/>
                  </a:cubicBezTo>
                  <a:cubicBezTo>
                    <a:pt x="1430164" y="1139485"/>
                    <a:pt x="1426354" y="1144247"/>
                    <a:pt x="1419687" y="1146152"/>
                  </a:cubicBezTo>
                  <a:cubicBezTo>
                    <a:pt x="1411114" y="1148057"/>
                    <a:pt x="1416829" y="1158535"/>
                    <a:pt x="1411114" y="1164250"/>
                  </a:cubicBezTo>
                  <a:cubicBezTo>
                    <a:pt x="1409209" y="1165202"/>
                    <a:pt x="1410162" y="1169965"/>
                    <a:pt x="1408257" y="1169965"/>
                  </a:cubicBezTo>
                  <a:cubicBezTo>
                    <a:pt x="1392064" y="1174727"/>
                    <a:pt x="1394922" y="1189015"/>
                    <a:pt x="1396827" y="1199492"/>
                  </a:cubicBezTo>
                  <a:cubicBezTo>
                    <a:pt x="1400637" y="1215685"/>
                    <a:pt x="1393017" y="1227115"/>
                    <a:pt x="1386349" y="1239497"/>
                  </a:cubicBezTo>
                  <a:cubicBezTo>
                    <a:pt x="1377777" y="1253785"/>
                    <a:pt x="1365394" y="1265215"/>
                    <a:pt x="1355869" y="1278550"/>
                  </a:cubicBezTo>
                  <a:cubicBezTo>
                    <a:pt x="1353964" y="1281407"/>
                    <a:pt x="1351107" y="1283312"/>
                    <a:pt x="1348249" y="1281407"/>
                  </a:cubicBezTo>
                  <a:cubicBezTo>
                    <a:pt x="1341582" y="1278550"/>
                    <a:pt x="1333009" y="1278550"/>
                    <a:pt x="1328247" y="1275692"/>
                  </a:cubicBezTo>
                  <a:cubicBezTo>
                    <a:pt x="1316817" y="1268072"/>
                    <a:pt x="1305387" y="1270930"/>
                    <a:pt x="1293004" y="1269977"/>
                  </a:cubicBezTo>
                  <a:cubicBezTo>
                    <a:pt x="1287289" y="1269977"/>
                    <a:pt x="1282527" y="1269025"/>
                    <a:pt x="1276812" y="1269977"/>
                  </a:cubicBezTo>
                  <a:cubicBezTo>
                    <a:pt x="1266334" y="1271882"/>
                    <a:pt x="1257762" y="1269977"/>
                    <a:pt x="1251094" y="1260452"/>
                  </a:cubicBezTo>
                  <a:cubicBezTo>
                    <a:pt x="1248237" y="1256642"/>
                    <a:pt x="1244427" y="1254737"/>
                    <a:pt x="1238712" y="1255690"/>
                  </a:cubicBezTo>
                  <a:cubicBezTo>
                    <a:pt x="1236807" y="1255690"/>
                    <a:pt x="1235854" y="1256642"/>
                    <a:pt x="1233949" y="1255690"/>
                  </a:cubicBezTo>
                  <a:cubicBezTo>
                    <a:pt x="1213947" y="1248070"/>
                    <a:pt x="1192992" y="1257595"/>
                    <a:pt x="1172989" y="1248070"/>
                  </a:cubicBezTo>
                  <a:cubicBezTo>
                    <a:pt x="1169179" y="1246165"/>
                    <a:pt x="1167274" y="1245212"/>
                    <a:pt x="1168227" y="1241402"/>
                  </a:cubicBezTo>
                  <a:cubicBezTo>
                    <a:pt x="1169179" y="1232830"/>
                    <a:pt x="1169179" y="1225210"/>
                    <a:pt x="1161559" y="1218542"/>
                  </a:cubicBezTo>
                  <a:cubicBezTo>
                    <a:pt x="1157749" y="1214732"/>
                    <a:pt x="1160607" y="1208065"/>
                    <a:pt x="1160607" y="1202350"/>
                  </a:cubicBezTo>
                  <a:cubicBezTo>
                    <a:pt x="1160607" y="1194730"/>
                    <a:pt x="1159654" y="1190920"/>
                    <a:pt x="1150129" y="1196635"/>
                  </a:cubicBezTo>
                  <a:cubicBezTo>
                    <a:pt x="1137747" y="1204255"/>
                    <a:pt x="1126317" y="1199492"/>
                    <a:pt x="1119649" y="1186157"/>
                  </a:cubicBezTo>
                  <a:cubicBezTo>
                    <a:pt x="1116792" y="1180442"/>
                    <a:pt x="1114887" y="1175680"/>
                    <a:pt x="1114887" y="1168060"/>
                  </a:cubicBezTo>
                  <a:cubicBezTo>
                    <a:pt x="1114887" y="1160440"/>
                    <a:pt x="1107267" y="1154725"/>
                    <a:pt x="1102504" y="1149010"/>
                  </a:cubicBezTo>
                  <a:cubicBezTo>
                    <a:pt x="1096789" y="1140437"/>
                    <a:pt x="1089169" y="1131865"/>
                    <a:pt x="1083454" y="1123292"/>
                  </a:cubicBezTo>
                  <a:cubicBezTo>
                    <a:pt x="1082502" y="1122340"/>
                    <a:pt x="1082502" y="1120435"/>
                    <a:pt x="1081549" y="1120435"/>
                  </a:cubicBezTo>
                  <a:cubicBezTo>
                    <a:pt x="1067262" y="1119482"/>
                    <a:pt x="1064404" y="1104242"/>
                    <a:pt x="1052974" y="1099480"/>
                  </a:cubicBezTo>
                  <a:cubicBezTo>
                    <a:pt x="1042497" y="1094717"/>
                    <a:pt x="1035829" y="1084240"/>
                    <a:pt x="1025352" y="1079477"/>
                  </a:cubicBezTo>
                  <a:cubicBezTo>
                    <a:pt x="1017732" y="1075667"/>
                    <a:pt x="1016779" y="1065190"/>
                    <a:pt x="1010112" y="1060427"/>
                  </a:cubicBezTo>
                  <a:cubicBezTo>
                    <a:pt x="998682" y="1076620"/>
                    <a:pt x="1001539" y="1076620"/>
                    <a:pt x="984394" y="1069952"/>
                  </a:cubicBezTo>
                  <a:cubicBezTo>
                    <a:pt x="977727" y="1067095"/>
                    <a:pt x="970107" y="1068047"/>
                    <a:pt x="963439" y="1070905"/>
                  </a:cubicBezTo>
                  <a:cubicBezTo>
                    <a:pt x="954867" y="1075667"/>
                    <a:pt x="946294" y="1072810"/>
                    <a:pt x="937722" y="1072810"/>
                  </a:cubicBezTo>
                  <a:cubicBezTo>
                    <a:pt x="935817" y="1072810"/>
                    <a:pt x="932959" y="1070905"/>
                    <a:pt x="932007" y="1069000"/>
                  </a:cubicBezTo>
                  <a:cubicBezTo>
                    <a:pt x="927244" y="1056617"/>
                    <a:pt x="915814" y="1059475"/>
                    <a:pt x="906289" y="1059475"/>
                  </a:cubicBezTo>
                  <a:cubicBezTo>
                    <a:pt x="899622" y="1059475"/>
                    <a:pt x="892954" y="1059475"/>
                    <a:pt x="887239" y="1059475"/>
                  </a:cubicBezTo>
                  <a:cubicBezTo>
                    <a:pt x="880572" y="1059475"/>
                    <a:pt x="874857" y="1058522"/>
                    <a:pt x="872952" y="1049950"/>
                  </a:cubicBezTo>
                  <a:cubicBezTo>
                    <a:pt x="871047" y="1041377"/>
                    <a:pt x="864379" y="1040425"/>
                    <a:pt x="856759" y="1042330"/>
                  </a:cubicBezTo>
                  <a:cubicBezTo>
                    <a:pt x="853902" y="1043282"/>
                    <a:pt x="851997" y="1044235"/>
                    <a:pt x="850092" y="1045187"/>
                  </a:cubicBezTo>
                  <a:cubicBezTo>
                    <a:pt x="836757" y="1050902"/>
                    <a:pt x="836757" y="1052807"/>
                    <a:pt x="847234" y="1062332"/>
                  </a:cubicBezTo>
                  <a:cubicBezTo>
                    <a:pt x="860569" y="1074715"/>
                    <a:pt x="859617" y="1076620"/>
                    <a:pt x="844377" y="1087097"/>
                  </a:cubicBezTo>
                  <a:cubicBezTo>
                    <a:pt x="833899" y="1094717"/>
                    <a:pt x="824374" y="1106147"/>
                    <a:pt x="812944" y="1109005"/>
                  </a:cubicBezTo>
                  <a:cubicBezTo>
                    <a:pt x="791989" y="1114720"/>
                    <a:pt x="788179" y="1130912"/>
                    <a:pt x="784369" y="1147105"/>
                  </a:cubicBezTo>
                  <a:cubicBezTo>
                    <a:pt x="777702" y="1170917"/>
                    <a:pt x="771034" y="1174727"/>
                    <a:pt x="748174" y="1179490"/>
                  </a:cubicBezTo>
                  <a:cubicBezTo>
                    <a:pt x="734839" y="1182347"/>
                    <a:pt x="715789" y="1180442"/>
                    <a:pt x="711027" y="1200445"/>
                  </a:cubicBezTo>
                  <a:cubicBezTo>
                    <a:pt x="709122" y="1207112"/>
                    <a:pt x="700549" y="1207112"/>
                    <a:pt x="694834" y="1209970"/>
                  </a:cubicBezTo>
                  <a:cubicBezTo>
                    <a:pt x="686262" y="1214732"/>
                    <a:pt x="677689" y="1219495"/>
                    <a:pt x="671022" y="1227115"/>
                  </a:cubicBezTo>
                  <a:cubicBezTo>
                    <a:pt x="668164" y="1230925"/>
                    <a:pt x="664354" y="1235687"/>
                    <a:pt x="657687" y="1229972"/>
                  </a:cubicBezTo>
                  <a:cubicBezTo>
                    <a:pt x="653877" y="1226162"/>
                    <a:pt x="649114" y="1227115"/>
                    <a:pt x="644352" y="1230925"/>
                  </a:cubicBezTo>
                  <a:cubicBezTo>
                    <a:pt x="639589" y="1234735"/>
                    <a:pt x="639589" y="1238545"/>
                    <a:pt x="641494" y="1243307"/>
                  </a:cubicBezTo>
                  <a:cubicBezTo>
                    <a:pt x="645304" y="1250927"/>
                    <a:pt x="643399" y="1259500"/>
                    <a:pt x="644352" y="1268072"/>
                  </a:cubicBezTo>
                  <a:cubicBezTo>
                    <a:pt x="644352" y="1273787"/>
                    <a:pt x="640542" y="1278550"/>
                    <a:pt x="636732" y="1280455"/>
                  </a:cubicBezTo>
                  <a:cubicBezTo>
                    <a:pt x="625302" y="1286170"/>
                    <a:pt x="613872" y="1291885"/>
                    <a:pt x="599584" y="1289027"/>
                  </a:cubicBezTo>
                  <a:cubicBezTo>
                    <a:pt x="589107" y="1286170"/>
                    <a:pt x="577677" y="1287122"/>
                    <a:pt x="567199" y="1287122"/>
                  </a:cubicBezTo>
                  <a:cubicBezTo>
                    <a:pt x="552912" y="1287122"/>
                    <a:pt x="543387" y="1282360"/>
                    <a:pt x="536719" y="1268072"/>
                  </a:cubicBezTo>
                  <a:cubicBezTo>
                    <a:pt x="531004" y="1255690"/>
                    <a:pt x="522432" y="1244260"/>
                    <a:pt x="517669" y="1230925"/>
                  </a:cubicBezTo>
                  <a:cubicBezTo>
                    <a:pt x="512907" y="1218542"/>
                    <a:pt x="510049" y="1205207"/>
                    <a:pt x="506239" y="1191872"/>
                  </a:cubicBezTo>
                  <a:cubicBezTo>
                    <a:pt x="505287" y="1186157"/>
                    <a:pt x="503382" y="1180442"/>
                    <a:pt x="497667" y="1179490"/>
                  </a:cubicBezTo>
                  <a:cubicBezTo>
                    <a:pt x="491952" y="1178537"/>
                    <a:pt x="492904" y="1172822"/>
                    <a:pt x="490999" y="1169965"/>
                  </a:cubicBezTo>
                  <a:cubicBezTo>
                    <a:pt x="488142" y="1161392"/>
                    <a:pt x="483379" y="1157582"/>
                    <a:pt x="474807" y="1157582"/>
                  </a:cubicBezTo>
                  <a:cubicBezTo>
                    <a:pt x="466234" y="1156630"/>
                    <a:pt x="456709" y="1154725"/>
                    <a:pt x="449089" y="1151867"/>
                  </a:cubicBezTo>
                  <a:cubicBezTo>
                    <a:pt x="440517" y="1148057"/>
                    <a:pt x="430992" y="1148057"/>
                    <a:pt x="422419" y="1149010"/>
                  </a:cubicBezTo>
                  <a:cubicBezTo>
                    <a:pt x="395749" y="1151867"/>
                    <a:pt x="387177" y="1144247"/>
                    <a:pt x="386224" y="1116625"/>
                  </a:cubicBezTo>
                  <a:cubicBezTo>
                    <a:pt x="386224" y="1105195"/>
                    <a:pt x="387177" y="1092812"/>
                    <a:pt x="386224" y="1081382"/>
                  </a:cubicBezTo>
                  <a:cubicBezTo>
                    <a:pt x="386224" y="1071857"/>
                    <a:pt x="384319" y="1061380"/>
                    <a:pt x="383367" y="1051855"/>
                  </a:cubicBezTo>
                  <a:cubicBezTo>
                    <a:pt x="381462" y="1038520"/>
                    <a:pt x="370984" y="1028995"/>
                    <a:pt x="372889" y="1014707"/>
                  </a:cubicBezTo>
                  <a:cubicBezTo>
                    <a:pt x="373842" y="1010897"/>
                    <a:pt x="370032" y="1009945"/>
                    <a:pt x="367174" y="1009945"/>
                  </a:cubicBezTo>
                  <a:cubicBezTo>
                    <a:pt x="359554" y="1008992"/>
                    <a:pt x="353839" y="1004230"/>
                    <a:pt x="347172" y="1000420"/>
                  </a:cubicBezTo>
                  <a:cubicBezTo>
                    <a:pt x="339552" y="995657"/>
                    <a:pt x="338599" y="988990"/>
                    <a:pt x="338599" y="980417"/>
                  </a:cubicBezTo>
                  <a:cubicBezTo>
                    <a:pt x="338599" y="973750"/>
                    <a:pt x="335742" y="967082"/>
                    <a:pt x="332884" y="961367"/>
                  </a:cubicBezTo>
                  <a:cubicBezTo>
                    <a:pt x="322407" y="940412"/>
                    <a:pt x="310024" y="920410"/>
                    <a:pt x="306214" y="896597"/>
                  </a:cubicBezTo>
                  <a:cubicBezTo>
                    <a:pt x="304309" y="885167"/>
                    <a:pt x="301452" y="875642"/>
                    <a:pt x="306214" y="864212"/>
                  </a:cubicBezTo>
                  <a:cubicBezTo>
                    <a:pt x="309072" y="858497"/>
                    <a:pt x="309072" y="849925"/>
                    <a:pt x="304309" y="844210"/>
                  </a:cubicBezTo>
                  <a:cubicBezTo>
                    <a:pt x="299547" y="838495"/>
                    <a:pt x="296689" y="831827"/>
                    <a:pt x="293832" y="825160"/>
                  </a:cubicBezTo>
                  <a:cubicBezTo>
                    <a:pt x="286212" y="807062"/>
                    <a:pt x="273829" y="796585"/>
                    <a:pt x="252874" y="796585"/>
                  </a:cubicBezTo>
                  <a:cubicBezTo>
                    <a:pt x="241444" y="795632"/>
                    <a:pt x="232872" y="789917"/>
                    <a:pt x="224299" y="782297"/>
                  </a:cubicBezTo>
                  <a:cubicBezTo>
                    <a:pt x="203344" y="764200"/>
                    <a:pt x="181437" y="748007"/>
                    <a:pt x="157624" y="734672"/>
                  </a:cubicBezTo>
                  <a:cubicBezTo>
                    <a:pt x="155719" y="733720"/>
                    <a:pt x="153814" y="733720"/>
                    <a:pt x="151909" y="733720"/>
                  </a:cubicBezTo>
                  <a:cubicBezTo>
                    <a:pt x="125239" y="733720"/>
                    <a:pt x="99522" y="724195"/>
                    <a:pt x="72852" y="728957"/>
                  </a:cubicBezTo>
                  <a:cubicBezTo>
                    <a:pt x="71899" y="728957"/>
                    <a:pt x="70947" y="728957"/>
                    <a:pt x="69042" y="728957"/>
                  </a:cubicBezTo>
                  <a:cubicBezTo>
                    <a:pt x="65232" y="723242"/>
                    <a:pt x="63327" y="716575"/>
                    <a:pt x="64279" y="709907"/>
                  </a:cubicBezTo>
                  <a:cubicBezTo>
                    <a:pt x="66184" y="689905"/>
                    <a:pt x="61422" y="688000"/>
                    <a:pt x="43324" y="688000"/>
                  </a:cubicBezTo>
                  <a:cubicBezTo>
                    <a:pt x="27132" y="688000"/>
                    <a:pt x="10939" y="667997"/>
                    <a:pt x="17607" y="652757"/>
                  </a:cubicBezTo>
                  <a:cubicBezTo>
                    <a:pt x="22369" y="642280"/>
                    <a:pt x="20464" y="628945"/>
                    <a:pt x="29989" y="620372"/>
                  </a:cubicBezTo>
                  <a:cubicBezTo>
                    <a:pt x="31894" y="618467"/>
                    <a:pt x="30942" y="615610"/>
                    <a:pt x="29037" y="613705"/>
                  </a:cubicBezTo>
                  <a:cubicBezTo>
                    <a:pt x="29037" y="610847"/>
                    <a:pt x="29989" y="607990"/>
                    <a:pt x="29989" y="604180"/>
                  </a:cubicBezTo>
                  <a:cubicBezTo>
                    <a:pt x="32847" y="604180"/>
                    <a:pt x="34752" y="603227"/>
                    <a:pt x="35704" y="599417"/>
                  </a:cubicBezTo>
                  <a:cubicBezTo>
                    <a:pt x="35704" y="590845"/>
                    <a:pt x="36657" y="583225"/>
                    <a:pt x="29037" y="575605"/>
                  </a:cubicBezTo>
                  <a:cubicBezTo>
                    <a:pt x="13797" y="562270"/>
                    <a:pt x="12844" y="547030"/>
                    <a:pt x="17607" y="533695"/>
                  </a:cubicBezTo>
                  <a:cubicBezTo>
                    <a:pt x="20464" y="524170"/>
                    <a:pt x="19512" y="513692"/>
                    <a:pt x="18559" y="503215"/>
                  </a:cubicBezTo>
                  <a:cubicBezTo>
                    <a:pt x="18559" y="500357"/>
                    <a:pt x="15702" y="500357"/>
                    <a:pt x="13797" y="499405"/>
                  </a:cubicBezTo>
                  <a:cubicBezTo>
                    <a:pt x="1414" y="495595"/>
                    <a:pt x="-2396" y="488927"/>
                    <a:pt x="1414" y="477497"/>
                  </a:cubicBezTo>
                  <a:cubicBezTo>
                    <a:pt x="6177" y="463210"/>
                    <a:pt x="5224" y="448922"/>
                    <a:pt x="5224" y="434635"/>
                  </a:cubicBezTo>
                  <a:cubicBezTo>
                    <a:pt x="5224" y="432730"/>
                    <a:pt x="5224" y="429872"/>
                    <a:pt x="3319" y="428920"/>
                  </a:cubicBezTo>
                  <a:cubicBezTo>
                    <a:pt x="3319" y="427015"/>
                    <a:pt x="3319" y="426062"/>
                    <a:pt x="3319" y="424157"/>
                  </a:cubicBezTo>
                  <a:cubicBezTo>
                    <a:pt x="5224" y="421300"/>
                    <a:pt x="8082" y="418442"/>
                    <a:pt x="9987" y="415585"/>
                  </a:cubicBezTo>
                  <a:cubicBezTo>
                    <a:pt x="25227" y="390820"/>
                    <a:pt x="21417" y="362245"/>
                    <a:pt x="27132" y="336527"/>
                  </a:cubicBezTo>
                  <a:cubicBezTo>
                    <a:pt x="29037" y="328907"/>
                    <a:pt x="30942" y="321287"/>
                    <a:pt x="35704" y="319382"/>
                  </a:cubicBezTo>
                  <a:cubicBezTo>
                    <a:pt x="44277" y="316525"/>
                    <a:pt x="43324" y="310810"/>
                    <a:pt x="43324" y="304142"/>
                  </a:cubicBezTo>
                  <a:cubicBezTo>
                    <a:pt x="47134" y="295570"/>
                    <a:pt x="44277" y="290807"/>
                    <a:pt x="36657" y="284140"/>
                  </a:cubicBezTo>
                  <a:cubicBezTo>
                    <a:pt x="28084" y="277472"/>
                    <a:pt x="22369" y="267947"/>
                    <a:pt x="26179" y="254612"/>
                  </a:cubicBezTo>
                  <a:cubicBezTo>
                    <a:pt x="29037" y="246992"/>
                    <a:pt x="31894" y="235562"/>
                    <a:pt x="19512" y="228895"/>
                  </a:cubicBezTo>
                  <a:cubicBezTo>
                    <a:pt x="13797" y="226037"/>
                    <a:pt x="16654" y="220322"/>
                    <a:pt x="19512" y="215560"/>
                  </a:cubicBezTo>
                  <a:cubicBezTo>
                    <a:pt x="27132" y="204130"/>
                    <a:pt x="33799" y="192700"/>
                    <a:pt x="30942" y="177460"/>
                  </a:cubicBezTo>
                  <a:cubicBezTo>
                    <a:pt x="29037" y="165077"/>
                    <a:pt x="38562" y="153647"/>
                    <a:pt x="48087" y="151742"/>
                  </a:cubicBezTo>
                  <a:cubicBezTo>
                    <a:pt x="61422" y="152695"/>
                    <a:pt x="60469" y="142217"/>
                    <a:pt x="62374" y="1336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ED054D58-C50C-EFA4-042D-7C1BC8B60F01}"/>
                </a:ext>
              </a:extLst>
            </p:cNvPr>
            <p:cNvSpPr/>
            <p:nvPr/>
          </p:nvSpPr>
          <p:spPr>
            <a:xfrm>
              <a:off x="4848200" y="3959777"/>
              <a:ext cx="133773" cy="320039"/>
            </a:xfrm>
            <a:custGeom>
              <a:avLst/>
              <a:gdLst>
                <a:gd name="connsiteX0" fmla="*/ 0 w 133773"/>
                <a:gd name="connsiteY0" fmla="*/ 0 h 320039"/>
                <a:gd name="connsiteX1" fmla="*/ 40958 w 133773"/>
                <a:gd name="connsiteY1" fmla="*/ 28575 h 320039"/>
                <a:gd name="connsiteX2" fmla="*/ 51435 w 133773"/>
                <a:gd name="connsiteY2" fmla="*/ 47625 h 320039"/>
                <a:gd name="connsiteX3" fmla="*/ 53340 w 133773"/>
                <a:gd name="connsiteY3" fmla="*/ 67627 h 320039"/>
                <a:gd name="connsiteX4" fmla="*/ 53340 w 133773"/>
                <a:gd name="connsiteY4" fmla="*/ 100013 h 320039"/>
                <a:gd name="connsiteX5" fmla="*/ 80010 w 133773"/>
                <a:gd name="connsiteY5" fmla="*/ 164783 h 320039"/>
                <a:gd name="connsiteX6" fmla="*/ 85725 w 133773"/>
                <a:gd name="connsiteY6" fmla="*/ 183833 h 320039"/>
                <a:gd name="connsiteX7" fmla="*/ 94298 w 133773"/>
                <a:gd name="connsiteY7" fmla="*/ 203835 h 320039"/>
                <a:gd name="connsiteX8" fmla="*/ 114300 w 133773"/>
                <a:gd name="connsiteY8" fmla="*/ 213360 h 320039"/>
                <a:gd name="connsiteX9" fmla="*/ 120015 w 133773"/>
                <a:gd name="connsiteY9" fmla="*/ 218123 h 320039"/>
                <a:gd name="connsiteX10" fmla="*/ 130492 w 133773"/>
                <a:gd name="connsiteY10" fmla="*/ 255270 h 320039"/>
                <a:gd name="connsiteX11" fmla="*/ 133350 w 133773"/>
                <a:gd name="connsiteY11" fmla="*/ 284798 h 320039"/>
                <a:gd name="connsiteX12" fmla="*/ 133350 w 133773"/>
                <a:gd name="connsiteY12" fmla="*/ 320040 h 320039"/>
                <a:gd name="connsiteX13" fmla="*/ 129540 w 133773"/>
                <a:gd name="connsiteY13" fmla="*/ 310515 h 320039"/>
                <a:gd name="connsiteX14" fmla="*/ 129540 w 133773"/>
                <a:gd name="connsiteY14" fmla="*/ 280988 h 320039"/>
                <a:gd name="connsiteX15" fmla="*/ 119063 w 133773"/>
                <a:gd name="connsiteY15" fmla="*/ 235268 h 320039"/>
                <a:gd name="connsiteX16" fmla="*/ 97155 w 133773"/>
                <a:gd name="connsiteY16" fmla="*/ 213360 h 320039"/>
                <a:gd name="connsiteX17" fmla="*/ 80010 w 133773"/>
                <a:gd name="connsiteY17" fmla="*/ 187643 h 320039"/>
                <a:gd name="connsiteX18" fmla="*/ 63817 w 133773"/>
                <a:gd name="connsiteY18" fmla="*/ 147638 h 320039"/>
                <a:gd name="connsiteX19" fmla="*/ 44768 w 133773"/>
                <a:gd name="connsiteY19" fmla="*/ 87630 h 320039"/>
                <a:gd name="connsiteX20" fmla="*/ 45720 w 133773"/>
                <a:gd name="connsiteY20" fmla="*/ 77152 h 320039"/>
                <a:gd name="connsiteX21" fmla="*/ 39053 w 133773"/>
                <a:gd name="connsiteY21" fmla="*/ 37148 h 320039"/>
                <a:gd name="connsiteX22" fmla="*/ 4763 w 133773"/>
                <a:gd name="connsiteY22" fmla="*/ 4763 h 320039"/>
                <a:gd name="connsiteX23" fmla="*/ 0 w 133773"/>
                <a:gd name="connsiteY23" fmla="*/ 0 h 32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3773" h="320039">
                  <a:moveTo>
                    <a:pt x="0" y="0"/>
                  </a:moveTo>
                  <a:cubicBezTo>
                    <a:pt x="20003" y="0"/>
                    <a:pt x="33338" y="10477"/>
                    <a:pt x="40958" y="28575"/>
                  </a:cubicBezTo>
                  <a:cubicBezTo>
                    <a:pt x="43815" y="35243"/>
                    <a:pt x="46672" y="41910"/>
                    <a:pt x="51435" y="47625"/>
                  </a:cubicBezTo>
                  <a:cubicBezTo>
                    <a:pt x="56197" y="54293"/>
                    <a:pt x="56197" y="61913"/>
                    <a:pt x="53340" y="67627"/>
                  </a:cubicBezTo>
                  <a:cubicBezTo>
                    <a:pt x="48578" y="79058"/>
                    <a:pt x="51435" y="88583"/>
                    <a:pt x="53340" y="100013"/>
                  </a:cubicBezTo>
                  <a:cubicBezTo>
                    <a:pt x="57150" y="124777"/>
                    <a:pt x="69533" y="143827"/>
                    <a:pt x="80010" y="164783"/>
                  </a:cubicBezTo>
                  <a:cubicBezTo>
                    <a:pt x="82867" y="170498"/>
                    <a:pt x="85725" y="177165"/>
                    <a:pt x="85725" y="183833"/>
                  </a:cubicBezTo>
                  <a:cubicBezTo>
                    <a:pt x="85725" y="192405"/>
                    <a:pt x="86678" y="199073"/>
                    <a:pt x="94298" y="203835"/>
                  </a:cubicBezTo>
                  <a:cubicBezTo>
                    <a:pt x="100965" y="207645"/>
                    <a:pt x="106680" y="212408"/>
                    <a:pt x="114300" y="213360"/>
                  </a:cubicBezTo>
                  <a:cubicBezTo>
                    <a:pt x="118110" y="213360"/>
                    <a:pt x="120967" y="214313"/>
                    <a:pt x="120015" y="218123"/>
                  </a:cubicBezTo>
                  <a:cubicBezTo>
                    <a:pt x="118110" y="231458"/>
                    <a:pt x="128588" y="241935"/>
                    <a:pt x="130492" y="255270"/>
                  </a:cubicBezTo>
                  <a:cubicBezTo>
                    <a:pt x="132398" y="264795"/>
                    <a:pt x="133350" y="275273"/>
                    <a:pt x="133350" y="284798"/>
                  </a:cubicBezTo>
                  <a:cubicBezTo>
                    <a:pt x="134303" y="296228"/>
                    <a:pt x="133350" y="308610"/>
                    <a:pt x="133350" y="320040"/>
                  </a:cubicBezTo>
                  <a:cubicBezTo>
                    <a:pt x="128588" y="318135"/>
                    <a:pt x="129540" y="314325"/>
                    <a:pt x="129540" y="310515"/>
                  </a:cubicBezTo>
                  <a:cubicBezTo>
                    <a:pt x="129540" y="300990"/>
                    <a:pt x="129540" y="290513"/>
                    <a:pt x="129540" y="280988"/>
                  </a:cubicBezTo>
                  <a:cubicBezTo>
                    <a:pt x="129540" y="264795"/>
                    <a:pt x="122873" y="250508"/>
                    <a:pt x="119063" y="235268"/>
                  </a:cubicBezTo>
                  <a:cubicBezTo>
                    <a:pt x="116205" y="220980"/>
                    <a:pt x="107633" y="218123"/>
                    <a:pt x="97155" y="213360"/>
                  </a:cubicBezTo>
                  <a:cubicBezTo>
                    <a:pt x="86678" y="208598"/>
                    <a:pt x="79058" y="202883"/>
                    <a:pt x="80010" y="187643"/>
                  </a:cubicBezTo>
                  <a:cubicBezTo>
                    <a:pt x="80963" y="173355"/>
                    <a:pt x="72390" y="160020"/>
                    <a:pt x="63817" y="147638"/>
                  </a:cubicBezTo>
                  <a:cubicBezTo>
                    <a:pt x="51435" y="129540"/>
                    <a:pt x="48578" y="108585"/>
                    <a:pt x="44768" y="87630"/>
                  </a:cubicBezTo>
                  <a:cubicBezTo>
                    <a:pt x="43815" y="84773"/>
                    <a:pt x="43815" y="80010"/>
                    <a:pt x="45720" y="77152"/>
                  </a:cubicBezTo>
                  <a:cubicBezTo>
                    <a:pt x="53340" y="61913"/>
                    <a:pt x="45720" y="49530"/>
                    <a:pt x="39053" y="37148"/>
                  </a:cubicBezTo>
                  <a:cubicBezTo>
                    <a:pt x="31433" y="22860"/>
                    <a:pt x="21908" y="10477"/>
                    <a:pt x="4763" y="4763"/>
                  </a:cubicBezTo>
                  <a:cubicBezTo>
                    <a:pt x="953" y="3810"/>
                    <a:pt x="0" y="2858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C7310804-47FD-905F-D581-E8AA61D198B4}"/>
                </a:ext>
              </a:extLst>
            </p:cNvPr>
            <p:cNvSpPr/>
            <p:nvPr/>
          </p:nvSpPr>
          <p:spPr>
            <a:xfrm>
              <a:off x="4992980" y="3366193"/>
              <a:ext cx="284797" cy="92628"/>
            </a:xfrm>
            <a:custGeom>
              <a:avLst/>
              <a:gdLst>
                <a:gd name="connsiteX0" fmla="*/ 284798 w 284797"/>
                <a:gd name="connsiteY0" fmla="*/ 92569 h 92628"/>
                <a:gd name="connsiteX1" fmla="*/ 275273 w 284797"/>
                <a:gd name="connsiteY1" fmla="*/ 87806 h 92628"/>
                <a:gd name="connsiteX2" fmla="*/ 267653 w 284797"/>
                <a:gd name="connsiteY2" fmla="*/ 83996 h 92628"/>
                <a:gd name="connsiteX3" fmla="*/ 247650 w 284797"/>
                <a:gd name="connsiteY3" fmla="*/ 49706 h 92628"/>
                <a:gd name="connsiteX4" fmla="*/ 248602 w 284797"/>
                <a:gd name="connsiteY4" fmla="*/ 44944 h 92628"/>
                <a:gd name="connsiteX5" fmla="*/ 251460 w 284797"/>
                <a:gd name="connsiteY5" fmla="*/ 23036 h 92628"/>
                <a:gd name="connsiteX6" fmla="*/ 221933 w 284797"/>
                <a:gd name="connsiteY6" fmla="*/ 19226 h 92628"/>
                <a:gd name="connsiteX7" fmla="*/ 207645 w 284797"/>
                <a:gd name="connsiteY7" fmla="*/ 18274 h 92628"/>
                <a:gd name="connsiteX8" fmla="*/ 192405 w 284797"/>
                <a:gd name="connsiteY8" fmla="*/ 9701 h 92628"/>
                <a:gd name="connsiteX9" fmla="*/ 178118 w 284797"/>
                <a:gd name="connsiteY9" fmla="*/ 7796 h 92628"/>
                <a:gd name="connsiteX10" fmla="*/ 135255 w 284797"/>
                <a:gd name="connsiteY10" fmla="*/ 11606 h 92628"/>
                <a:gd name="connsiteX11" fmla="*/ 119063 w 284797"/>
                <a:gd name="connsiteY11" fmla="*/ 22084 h 92628"/>
                <a:gd name="connsiteX12" fmla="*/ 100013 w 284797"/>
                <a:gd name="connsiteY12" fmla="*/ 32561 h 92628"/>
                <a:gd name="connsiteX13" fmla="*/ 76200 w 284797"/>
                <a:gd name="connsiteY13" fmla="*/ 35419 h 92628"/>
                <a:gd name="connsiteX14" fmla="*/ 47625 w 284797"/>
                <a:gd name="connsiteY14" fmla="*/ 49706 h 92628"/>
                <a:gd name="connsiteX15" fmla="*/ 43815 w 284797"/>
                <a:gd name="connsiteY15" fmla="*/ 50659 h 92628"/>
                <a:gd name="connsiteX16" fmla="*/ 0 w 284797"/>
                <a:gd name="connsiteY16" fmla="*/ 55421 h 92628"/>
                <a:gd name="connsiteX17" fmla="*/ 13335 w 284797"/>
                <a:gd name="connsiteY17" fmla="*/ 45896 h 92628"/>
                <a:gd name="connsiteX18" fmla="*/ 32385 w 284797"/>
                <a:gd name="connsiteY18" fmla="*/ 45896 h 92628"/>
                <a:gd name="connsiteX19" fmla="*/ 53340 w 284797"/>
                <a:gd name="connsiteY19" fmla="*/ 35419 h 92628"/>
                <a:gd name="connsiteX20" fmla="*/ 60960 w 284797"/>
                <a:gd name="connsiteY20" fmla="*/ 30656 h 92628"/>
                <a:gd name="connsiteX21" fmla="*/ 90488 w 284797"/>
                <a:gd name="connsiteY21" fmla="*/ 24941 h 92628"/>
                <a:gd name="connsiteX22" fmla="*/ 94298 w 284797"/>
                <a:gd name="connsiteY22" fmla="*/ 23989 h 92628"/>
                <a:gd name="connsiteX23" fmla="*/ 115253 w 284797"/>
                <a:gd name="connsiteY23" fmla="*/ 16369 h 92628"/>
                <a:gd name="connsiteX24" fmla="*/ 138113 w 284797"/>
                <a:gd name="connsiteY24" fmla="*/ 4939 h 92628"/>
                <a:gd name="connsiteX25" fmla="*/ 178118 w 284797"/>
                <a:gd name="connsiteY25" fmla="*/ 1129 h 92628"/>
                <a:gd name="connsiteX26" fmla="*/ 203835 w 284797"/>
                <a:gd name="connsiteY26" fmla="*/ 8749 h 92628"/>
                <a:gd name="connsiteX27" fmla="*/ 223838 w 284797"/>
                <a:gd name="connsiteY27" fmla="*/ 10654 h 92628"/>
                <a:gd name="connsiteX28" fmla="*/ 257175 w 284797"/>
                <a:gd name="connsiteY28" fmla="*/ 18274 h 92628"/>
                <a:gd name="connsiteX29" fmla="*/ 256223 w 284797"/>
                <a:gd name="connsiteY29" fmla="*/ 47801 h 92628"/>
                <a:gd name="connsiteX30" fmla="*/ 266700 w 284797"/>
                <a:gd name="connsiteY30" fmla="*/ 76376 h 92628"/>
                <a:gd name="connsiteX31" fmla="*/ 284798 w 284797"/>
                <a:gd name="connsiteY31" fmla="*/ 92569 h 9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4797" h="92628">
                  <a:moveTo>
                    <a:pt x="284798" y="92569"/>
                  </a:moveTo>
                  <a:cubicBezTo>
                    <a:pt x="280988" y="92569"/>
                    <a:pt x="276225" y="93521"/>
                    <a:pt x="275273" y="87806"/>
                  </a:cubicBezTo>
                  <a:cubicBezTo>
                    <a:pt x="274320" y="83044"/>
                    <a:pt x="270510" y="83996"/>
                    <a:pt x="267653" y="83996"/>
                  </a:cubicBezTo>
                  <a:cubicBezTo>
                    <a:pt x="247650" y="80187"/>
                    <a:pt x="237173" y="73519"/>
                    <a:pt x="247650" y="49706"/>
                  </a:cubicBezTo>
                  <a:cubicBezTo>
                    <a:pt x="248602" y="48754"/>
                    <a:pt x="247650" y="46849"/>
                    <a:pt x="248602" y="44944"/>
                  </a:cubicBezTo>
                  <a:cubicBezTo>
                    <a:pt x="254318" y="38276"/>
                    <a:pt x="257175" y="30656"/>
                    <a:pt x="251460" y="23036"/>
                  </a:cubicBezTo>
                  <a:cubicBezTo>
                    <a:pt x="246698" y="16369"/>
                    <a:pt x="231458" y="14464"/>
                    <a:pt x="221933" y="19226"/>
                  </a:cubicBezTo>
                  <a:cubicBezTo>
                    <a:pt x="216218" y="22084"/>
                    <a:pt x="212408" y="22084"/>
                    <a:pt x="207645" y="18274"/>
                  </a:cubicBezTo>
                  <a:cubicBezTo>
                    <a:pt x="202883" y="15416"/>
                    <a:pt x="197168" y="13511"/>
                    <a:pt x="192405" y="9701"/>
                  </a:cubicBezTo>
                  <a:cubicBezTo>
                    <a:pt x="187643" y="6844"/>
                    <a:pt x="181928" y="5891"/>
                    <a:pt x="178118" y="7796"/>
                  </a:cubicBezTo>
                  <a:cubicBezTo>
                    <a:pt x="163830" y="15416"/>
                    <a:pt x="149543" y="10654"/>
                    <a:pt x="135255" y="11606"/>
                  </a:cubicBezTo>
                  <a:cubicBezTo>
                    <a:pt x="127635" y="11606"/>
                    <a:pt x="121920" y="13511"/>
                    <a:pt x="119063" y="22084"/>
                  </a:cubicBezTo>
                  <a:cubicBezTo>
                    <a:pt x="116205" y="30656"/>
                    <a:pt x="108585" y="34466"/>
                    <a:pt x="100013" y="32561"/>
                  </a:cubicBezTo>
                  <a:cubicBezTo>
                    <a:pt x="91440" y="29704"/>
                    <a:pt x="83820" y="34466"/>
                    <a:pt x="76200" y="35419"/>
                  </a:cubicBezTo>
                  <a:cubicBezTo>
                    <a:pt x="64770" y="37324"/>
                    <a:pt x="54293" y="40181"/>
                    <a:pt x="47625" y="49706"/>
                  </a:cubicBezTo>
                  <a:cubicBezTo>
                    <a:pt x="46673" y="50659"/>
                    <a:pt x="44768" y="50659"/>
                    <a:pt x="43815" y="50659"/>
                  </a:cubicBezTo>
                  <a:cubicBezTo>
                    <a:pt x="28575" y="50659"/>
                    <a:pt x="14288" y="48754"/>
                    <a:pt x="0" y="55421"/>
                  </a:cubicBezTo>
                  <a:cubicBezTo>
                    <a:pt x="1905" y="48754"/>
                    <a:pt x="6668" y="45896"/>
                    <a:pt x="13335" y="45896"/>
                  </a:cubicBezTo>
                  <a:cubicBezTo>
                    <a:pt x="20003" y="45896"/>
                    <a:pt x="26670" y="45896"/>
                    <a:pt x="32385" y="45896"/>
                  </a:cubicBezTo>
                  <a:cubicBezTo>
                    <a:pt x="41910" y="46849"/>
                    <a:pt x="49530" y="45896"/>
                    <a:pt x="53340" y="35419"/>
                  </a:cubicBezTo>
                  <a:cubicBezTo>
                    <a:pt x="54293" y="31609"/>
                    <a:pt x="58103" y="28751"/>
                    <a:pt x="60960" y="30656"/>
                  </a:cubicBezTo>
                  <a:cubicBezTo>
                    <a:pt x="72390" y="34466"/>
                    <a:pt x="80963" y="27799"/>
                    <a:pt x="90488" y="24941"/>
                  </a:cubicBezTo>
                  <a:cubicBezTo>
                    <a:pt x="91440" y="24941"/>
                    <a:pt x="94298" y="23989"/>
                    <a:pt x="94298" y="23989"/>
                  </a:cubicBezTo>
                  <a:cubicBezTo>
                    <a:pt x="105728" y="32561"/>
                    <a:pt x="109538" y="23036"/>
                    <a:pt x="115253" y="16369"/>
                  </a:cubicBezTo>
                  <a:cubicBezTo>
                    <a:pt x="120968" y="8749"/>
                    <a:pt x="127635" y="4939"/>
                    <a:pt x="138113" y="4939"/>
                  </a:cubicBezTo>
                  <a:cubicBezTo>
                    <a:pt x="151448" y="4939"/>
                    <a:pt x="164783" y="6844"/>
                    <a:pt x="178118" y="1129"/>
                  </a:cubicBezTo>
                  <a:cubicBezTo>
                    <a:pt x="186690" y="-2681"/>
                    <a:pt x="196215" y="3986"/>
                    <a:pt x="203835" y="8749"/>
                  </a:cubicBezTo>
                  <a:cubicBezTo>
                    <a:pt x="209550" y="12559"/>
                    <a:pt x="215265" y="14464"/>
                    <a:pt x="223838" y="10654"/>
                  </a:cubicBezTo>
                  <a:cubicBezTo>
                    <a:pt x="235268" y="5891"/>
                    <a:pt x="247650" y="8749"/>
                    <a:pt x="257175" y="18274"/>
                  </a:cubicBezTo>
                  <a:cubicBezTo>
                    <a:pt x="264795" y="25894"/>
                    <a:pt x="264795" y="37324"/>
                    <a:pt x="256223" y="47801"/>
                  </a:cubicBezTo>
                  <a:cubicBezTo>
                    <a:pt x="243840" y="63041"/>
                    <a:pt x="250508" y="74471"/>
                    <a:pt x="266700" y="76376"/>
                  </a:cubicBezTo>
                  <a:cubicBezTo>
                    <a:pt x="276225" y="79234"/>
                    <a:pt x="280988" y="83996"/>
                    <a:pt x="284798" y="925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DDF968AF-28C2-CBB7-DCEC-D9BD78238498}"/>
                </a:ext>
              </a:extLst>
            </p:cNvPr>
            <p:cNvSpPr/>
            <p:nvPr/>
          </p:nvSpPr>
          <p:spPr>
            <a:xfrm>
              <a:off x="4592496" y="3596875"/>
              <a:ext cx="38014" cy="170497"/>
            </a:xfrm>
            <a:custGeom>
              <a:avLst/>
              <a:gdLst>
                <a:gd name="connsiteX0" fmla="*/ 8054 w 38014"/>
                <a:gd name="connsiteY0" fmla="*/ 0 h 170497"/>
                <a:gd name="connsiteX1" fmla="*/ 9959 w 38014"/>
                <a:gd name="connsiteY1" fmla="*/ 5715 h 170497"/>
                <a:gd name="connsiteX2" fmla="*/ 6149 w 38014"/>
                <a:gd name="connsiteY2" fmla="*/ 48577 h 170497"/>
                <a:gd name="connsiteX3" fmla="*/ 18532 w 38014"/>
                <a:gd name="connsiteY3" fmla="*/ 70485 h 170497"/>
                <a:gd name="connsiteX4" fmla="*/ 23294 w 38014"/>
                <a:gd name="connsiteY4" fmla="*/ 74295 h 170497"/>
                <a:gd name="connsiteX5" fmla="*/ 23294 w 38014"/>
                <a:gd name="connsiteY5" fmla="*/ 104775 h 170497"/>
                <a:gd name="connsiteX6" fmla="*/ 30914 w 38014"/>
                <a:gd name="connsiteY6" fmla="*/ 141923 h 170497"/>
                <a:gd name="connsiteX7" fmla="*/ 37582 w 38014"/>
                <a:gd name="connsiteY7" fmla="*/ 165735 h 170497"/>
                <a:gd name="connsiteX8" fmla="*/ 31867 w 38014"/>
                <a:gd name="connsiteY8" fmla="*/ 170498 h 170497"/>
                <a:gd name="connsiteX9" fmla="*/ 19484 w 38014"/>
                <a:gd name="connsiteY9" fmla="*/ 138113 h 170497"/>
                <a:gd name="connsiteX10" fmla="*/ 17579 w 38014"/>
                <a:gd name="connsiteY10" fmla="*/ 100965 h 170497"/>
                <a:gd name="connsiteX11" fmla="*/ 18532 w 38014"/>
                <a:gd name="connsiteY11" fmla="*/ 81915 h 170497"/>
                <a:gd name="connsiteX12" fmla="*/ 15674 w 38014"/>
                <a:gd name="connsiteY12" fmla="*/ 76200 h 170497"/>
                <a:gd name="connsiteX13" fmla="*/ 1387 w 38014"/>
                <a:gd name="connsiteY13" fmla="*/ 45720 h 170497"/>
                <a:gd name="connsiteX14" fmla="*/ 5197 w 38014"/>
                <a:gd name="connsiteY14" fmla="*/ 6668 h 170497"/>
                <a:gd name="connsiteX15" fmla="*/ 8054 w 38014"/>
                <a:gd name="connsiteY15" fmla="*/ 0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014" h="170497">
                  <a:moveTo>
                    <a:pt x="8054" y="0"/>
                  </a:moveTo>
                  <a:cubicBezTo>
                    <a:pt x="9959" y="1905"/>
                    <a:pt x="9959" y="3810"/>
                    <a:pt x="9959" y="5715"/>
                  </a:cubicBezTo>
                  <a:cubicBezTo>
                    <a:pt x="9959" y="20002"/>
                    <a:pt x="9959" y="34290"/>
                    <a:pt x="6149" y="48577"/>
                  </a:cubicBezTo>
                  <a:cubicBezTo>
                    <a:pt x="2339" y="60960"/>
                    <a:pt x="6149" y="66675"/>
                    <a:pt x="18532" y="70485"/>
                  </a:cubicBezTo>
                  <a:cubicBezTo>
                    <a:pt x="20437" y="71438"/>
                    <a:pt x="23294" y="72390"/>
                    <a:pt x="23294" y="74295"/>
                  </a:cubicBezTo>
                  <a:cubicBezTo>
                    <a:pt x="24247" y="84773"/>
                    <a:pt x="26152" y="95250"/>
                    <a:pt x="23294" y="104775"/>
                  </a:cubicBezTo>
                  <a:cubicBezTo>
                    <a:pt x="18532" y="118110"/>
                    <a:pt x="19484" y="133350"/>
                    <a:pt x="30914" y="141923"/>
                  </a:cubicBezTo>
                  <a:cubicBezTo>
                    <a:pt x="38534" y="148590"/>
                    <a:pt x="38534" y="157163"/>
                    <a:pt x="37582" y="165735"/>
                  </a:cubicBezTo>
                  <a:cubicBezTo>
                    <a:pt x="37582" y="169545"/>
                    <a:pt x="34724" y="170498"/>
                    <a:pt x="31867" y="170498"/>
                  </a:cubicBezTo>
                  <a:cubicBezTo>
                    <a:pt x="34724" y="157163"/>
                    <a:pt x="24247" y="148590"/>
                    <a:pt x="19484" y="138113"/>
                  </a:cubicBezTo>
                  <a:cubicBezTo>
                    <a:pt x="14722" y="126682"/>
                    <a:pt x="9007" y="114300"/>
                    <a:pt x="17579" y="100965"/>
                  </a:cubicBezTo>
                  <a:cubicBezTo>
                    <a:pt x="20437" y="96202"/>
                    <a:pt x="18532" y="88582"/>
                    <a:pt x="18532" y="81915"/>
                  </a:cubicBezTo>
                  <a:cubicBezTo>
                    <a:pt x="18532" y="80010"/>
                    <a:pt x="17579" y="78105"/>
                    <a:pt x="15674" y="76200"/>
                  </a:cubicBezTo>
                  <a:cubicBezTo>
                    <a:pt x="1387" y="68580"/>
                    <a:pt x="-2423" y="60960"/>
                    <a:pt x="1387" y="45720"/>
                  </a:cubicBezTo>
                  <a:cubicBezTo>
                    <a:pt x="4244" y="32385"/>
                    <a:pt x="4244" y="20002"/>
                    <a:pt x="5197" y="6668"/>
                  </a:cubicBezTo>
                  <a:cubicBezTo>
                    <a:pt x="5197" y="4763"/>
                    <a:pt x="3292" y="952"/>
                    <a:pt x="805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4F58D38A-585F-7679-B49F-924062FFDFEE}"/>
                </a:ext>
              </a:extLst>
            </p:cNvPr>
            <p:cNvSpPr/>
            <p:nvPr/>
          </p:nvSpPr>
          <p:spPr>
            <a:xfrm>
              <a:off x="6740818" y="3940727"/>
              <a:ext cx="110489" cy="89535"/>
            </a:xfrm>
            <a:custGeom>
              <a:avLst/>
              <a:gdLst>
                <a:gd name="connsiteX0" fmla="*/ 0 w 110489"/>
                <a:gd name="connsiteY0" fmla="*/ 89535 h 89535"/>
                <a:gd name="connsiteX1" fmla="*/ 8572 w 110489"/>
                <a:gd name="connsiteY1" fmla="*/ 77152 h 89535"/>
                <a:gd name="connsiteX2" fmla="*/ 67627 w 110489"/>
                <a:gd name="connsiteY2" fmla="*/ 42863 h 89535"/>
                <a:gd name="connsiteX3" fmla="*/ 91440 w 110489"/>
                <a:gd name="connsiteY3" fmla="*/ 28575 h 89535"/>
                <a:gd name="connsiteX4" fmla="*/ 96202 w 110489"/>
                <a:gd name="connsiteY4" fmla="*/ 17145 h 89535"/>
                <a:gd name="connsiteX5" fmla="*/ 110490 w 110489"/>
                <a:gd name="connsiteY5" fmla="*/ 0 h 89535"/>
                <a:gd name="connsiteX6" fmla="*/ 102870 w 110489"/>
                <a:gd name="connsiteY6" fmla="*/ 24765 h 89535"/>
                <a:gd name="connsiteX7" fmla="*/ 99060 w 110489"/>
                <a:gd name="connsiteY7" fmla="*/ 30480 h 89535"/>
                <a:gd name="connsiteX8" fmla="*/ 4763 w 110489"/>
                <a:gd name="connsiteY8" fmla="*/ 87630 h 89535"/>
                <a:gd name="connsiteX9" fmla="*/ 0 w 110489"/>
                <a:gd name="connsiteY9" fmla="*/ 89535 h 8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489" h="89535">
                  <a:moveTo>
                    <a:pt x="0" y="89535"/>
                  </a:moveTo>
                  <a:cubicBezTo>
                    <a:pt x="0" y="83820"/>
                    <a:pt x="3810" y="79058"/>
                    <a:pt x="8572" y="77152"/>
                  </a:cubicBezTo>
                  <a:cubicBezTo>
                    <a:pt x="29527" y="67627"/>
                    <a:pt x="47625" y="53340"/>
                    <a:pt x="67627" y="42863"/>
                  </a:cubicBezTo>
                  <a:cubicBezTo>
                    <a:pt x="75247" y="39052"/>
                    <a:pt x="82867" y="32385"/>
                    <a:pt x="91440" y="28575"/>
                  </a:cubicBezTo>
                  <a:cubicBezTo>
                    <a:pt x="95250" y="26670"/>
                    <a:pt x="98107" y="23813"/>
                    <a:pt x="96202" y="17145"/>
                  </a:cubicBezTo>
                  <a:cubicBezTo>
                    <a:pt x="93345" y="6668"/>
                    <a:pt x="99060" y="952"/>
                    <a:pt x="110490" y="0"/>
                  </a:cubicBezTo>
                  <a:cubicBezTo>
                    <a:pt x="103822" y="6668"/>
                    <a:pt x="95250" y="13335"/>
                    <a:pt x="102870" y="24765"/>
                  </a:cubicBezTo>
                  <a:cubicBezTo>
                    <a:pt x="103822" y="25718"/>
                    <a:pt x="100965" y="29527"/>
                    <a:pt x="99060" y="30480"/>
                  </a:cubicBezTo>
                  <a:cubicBezTo>
                    <a:pt x="67627" y="49530"/>
                    <a:pt x="36195" y="68580"/>
                    <a:pt x="4763" y="87630"/>
                  </a:cubicBezTo>
                  <a:cubicBezTo>
                    <a:pt x="3810" y="89535"/>
                    <a:pt x="1905" y="89535"/>
                    <a:pt x="0" y="89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064DC06C-E02B-57E7-451E-460A893E23EC}"/>
                </a:ext>
              </a:extLst>
            </p:cNvPr>
            <p:cNvSpPr/>
            <p:nvPr/>
          </p:nvSpPr>
          <p:spPr>
            <a:xfrm>
              <a:off x="4607054" y="3775944"/>
              <a:ext cx="57313" cy="115252"/>
            </a:xfrm>
            <a:custGeom>
              <a:avLst/>
              <a:gdLst>
                <a:gd name="connsiteX0" fmla="*/ 17309 w 57313"/>
                <a:gd name="connsiteY0" fmla="*/ 0 h 115252"/>
                <a:gd name="connsiteX1" fmla="*/ 18261 w 57313"/>
                <a:gd name="connsiteY1" fmla="*/ 6668 h 115252"/>
                <a:gd name="connsiteX2" fmla="*/ 5879 w 57313"/>
                <a:gd name="connsiteY2" fmla="*/ 39053 h 115252"/>
                <a:gd name="connsiteX3" fmla="*/ 31596 w 57313"/>
                <a:gd name="connsiteY3" fmla="*/ 74295 h 115252"/>
                <a:gd name="connsiteX4" fmla="*/ 52551 w 57313"/>
                <a:gd name="connsiteY4" fmla="*/ 96203 h 115252"/>
                <a:gd name="connsiteX5" fmla="*/ 57314 w 57313"/>
                <a:gd name="connsiteY5" fmla="*/ 115253 h 115252"/>
                <a:gd name="connsiteX6" fmla="*/ 48741 w 57313"/>
                <a:gd name="connsiteY6" fmla="*/ 95250 h 115252"/>
                <a:gd name="connsiteX7" fmla="*/ 33501 w 57313"/>
                <a:gd name="connsiteY7" fmla="*/ 78105 h 115252"/>
                <a:gd name="connsiteX8" fmla="*/ 15404 w 57313"/>
                <a:gd name="connsiteY8" fmla="*/ 74295 h 115252"/>
                <a:gd name="connsiteX9" fmla="*/ 2069 w 57313"/>
                <a:gd name="connsiteY9" fmla="*/ 31432 h 115252"/>
                <a:gd name="connsiteX10" fmla="*/ 7784 w 57313"/>
                <a:gd name="connsiteY10" fmla="*/ 11430 h 115252"/>
                <a:gd name="connsiteX11" fmla="*/ 17309 w 57313"/>
                <a:gd name="connsiteY11" fmla="*/ 0 h 11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313" h="115252">
                  <a:moveTo>
                    <a:pt x="17309" y="0"/>
                  </a:moveTo>
                  <a:cubicBezTo>
                    <a:pt x="19214" y="1905"/>
                    <a:pt x="20166" y="5715"/>
                    <a:pt x="18261" y="6668"/>
                  </a:cubicBezTo>
                  <a:cubicBezTo>
                    <a:pt x="8736" y="15240"/>
                    <a:pt x="10641" y="28575"/>
                    <a:pt x="5879" y="39053"/>
                  </a:cubicBezTo>
                  <a:cubicBezTo>
                    <a:pt x="164" y="54293"/>
                    <a:pt x="15404" y="74295"/>
                    <a:pt x="31596" y="74295"/>
                  </a:cubicBezTo>
                  <a:cubicBezTo>
                    <a:pt x="50646" y="74295"/>
                    <a:pt x="54456" y="76200"/>
                    <a:pt x="52551" y="96203"/>
                  </a:cubicBezTo>
                  <a:cubicBezTo>
                    <a:pt x="51599" y="102870"/>
                    <a:pt x="53504" y="109538"/>
                    <a:pt x="57314" y="115253"/>
                  </a:cubicBezTo>
                  <a:cubicBezTo>
                    <a:pt x="42074" y="114300"/>
                    <a:pt x="49694" y="102870"/>
                    <a:pt x="48741" y="95250"/>
                  </a:cubicBezTo>
                  <a:cubicBezTo>
                    <a:pt x="47789" y="84772"/>
                    <a:pt x="40169" y="74295"/>
                    <a:pt x="33501" y="78105"/>
                  </a:cubicBezTo>
                  <a:cubicBezTo>
                    <a:pt x="24929" y="82868"/>
                    <a:pt x="20166" y="77153"/>
                    <a:pt x="15404" y="74295"/>
                  </a:cubicBezTo>
                  <a:cubicBezTo>
                    <a:pt x="3021" y="67628"/>
                    <a:pt x="-3646" y="43815"/>
                    <a:pt x="2069" y="31432"/>
                  </a:cubicBezTo>
                  <a:cubicBezTo>
                    <a:pt x="4926" y="24765"/>
                    <a:pt x="6831" y="18097"/>
                    <a:pt x="7784" y="11430"/>
                  </a:cubicBezTo>
                  <a:cubicBezTo>
                    <a:pt x="8736" y="5715"/>
                    <a:pt x="10641" y="1905"/>
                    <a:pt x="1730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C27F9E43-2204-443B-D21F-A47D1C73A620}"/>
                </a:ext>
              </a:extLst>
            </p:cNvPr>
            <p:cNvSpPr/>
            <p:nvPr/>
          </p:nvSpPr>
          <p:spPr>
            <a:xfrm>
              <a:off x="6596037" y="3721652"/>
              <a:ext cx="121920" cy="51153"/>
            </a:xfrm>
            <a:custGeom>
              <a:avLst/>
              <a:gdLst>
                <a:gd name="connsiteX0" fmla="*/ 121920 w 121920"/>
                <a:gd name="connsiteY0" fmla="*/ 50483 h 51153"/>
                <a:gd name="connsiteX1" fmla="*/ 114300 w 121920"/>
                <a:gd name="connsiteY1" fmla="*/ 50483 h 51153"/>
                <a:gd name="connsiteX2" fmla="*/ 95250 w 121920"/>
                <a:gd name="connsiteY2" fmla="*/ 38100 h 51153"/>
                <a:gd name="connsiteX3" fmla="*/ 69533 w 121920"/>
                <a:gd name="connsiteY3" fmla="*/ 26670 h 51153"/>
                <a:gd name="connsiteX4" fmla="*/ 47625 w 121920"/>
                <a:gd name="connsiteY4" fmla="*/ 35243 h 51153"/>
                <a:gd name="connsiteX5" fmla="*/ 31433 w 121920"/>
                <a:gd name="connsiteY5" fmla="*/ 33338 h 51153"/>
                <a:gd name="connsiteX6" fmla="*/ 17145 w 121920"/>
                <a:gd name="connsiteY6" fmla="*/ 15240 h 51153"/>
                <a:gd name="connsiteX7" fmla="*/ 9525 w 121920"/>
                <a:gd name="connsiteY7" fmla="*/ 9525 h 51153"/>
                <a:gd name="connsiteX8" fmla="*/ 0 w 121920"/>
                <a:gd name="connsiteY8" fmla="*/ 0 h 51153"/>
                <a:gd name="connsiteX9" fmla="*/ 22860 w 121920"/>
                <a:gd name="connsiteY9" fmla="*/ 19050 h 51153"/>
                <a:gd name="connsiteX10" fmla="*/ 49530 w 121920"/>
                <a:gd name="connsiteY10" fmla="*/ 27623 h 51153"/>
                <a:gd name="connsiteX11" fmla="*/ 65723 w 121920"/>
                <a:gd name="connsiteY11" fmla="*/ 23813 h 51153"/>
                <a:gd name="connsiteX12" fmla="*/ 75248 w 121920"/>
                <a:gd name="connsiteY12" fmla="*/ 19050 h 51153"/>
                <a:gd name="connsiteX13" fmla="*/ 89535 w 121920"/>
                <a:gd name="connsiteY13" fmla="*/ 20003 h 51153"/>
                <a:gd name="connsiteX14" fmla="*/ 101918 w 121920"/>
                <a:gd name="connsiteY14" fmla="*/ 36195 h 51153"/>
                <a:gd name="connsiteX15" fmla="*/ 117158 w 121920"/>
                <a:gd name="connsiteY15" fmla="*/ 46673 h 51153"/>
                <a:gd name="connsiteX16" fmla="*/ 121920 w 121920"/>
                <a:gd name="connsiteY16" fmla="*/ 50483 h 51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1920" h="51153">
                  <a:moveTo>
                    <a:pt x="121920" y="50483"/>
                  </a:moveTo>
                  <a:cubicBezTo>
                    <a:pt x="119063" y="50483"/>
                    <a:pt x="116205" y="49530"/>
                    <a:pt x="114300" y="50483"/>
                  </a:cubicBezTo>
                  <a:cubicBezTo>
                    <a:pt x="103823" y="53340"/>
                    <a:pt x="99060" y="46673"/>
                    <a:pt x="95250" y="38100"/>
                  </a:cubicBezTo>
                  <a:cubicBezTo>
                    <a:pt x="88583" y="23813"/>
                    <a:pt x="84773" y="22860"/>
                    <a:pt x="69533" y="26670"/>
                  </a:cubicBezTo>
                  <a:cubicBezTo>
                    <a:pt x="61913" y="28575"/>
                    <a:pt x="54293" y="29528"/>
                    <a:pt x="47625" y="35243"/>
                  </a:cubicBezTo>
                  <a:cubicBezTo>
                    <a:pt x="43815" y="38100"/>
                    <a:pt x="36195" y="38100"/>
                    <a:pt x="31433" y="33338"/>
                  </a:cubicBezTo>
                  <a:cubicBezTo>
                    <a:pt x="26670" y="27623"/>
                    <a:pt x="16193" y="26670"/>
                    <a:pt x="17145" y="15240"/>
                  </a:cubicBezTo>
                  <a:cubicBezTo>
                    <a:pt x="17145" y="13335"/>
                    <a:pt x="13335" y="9525"/>
                    <a:pt x="9525" y="9525"/>
                  </a:cubicBezTo>
                  <a:cubicBezTo>
                    <a:pt x="4763" y="8573"/>
                    <a:pt x="953" y="5715"/>
                    <a:pt x="0" y="0"/>
                  </a:cubicBezTo>
                  <a:cubicBezTo>
                    <a:pt x="10478" y="1905"/>
                    <a:pt x="19050" y="7620"/>
                    <a:pt x="22860" y="19050"/>
                  </a:cubicBezTo>
                  <a:cubicBezTo>
                    <a:pt x="26670" y="28575"/>
                    <a:pt x="40958" y="33338"/>
                    <a:pt x="49530" y="27623"/>
                  </a:cubicBezTo>
                  <a:cubicBezTo>
                    <a:pt x="54293" y="23813"/>
                    <a:pt x="58103" y="20003"/>
                    <a:pt x="65723" y="23813"/>
                  </a:cubicBezTo>
                  <a:cubicBezTo>
                    <a:pt x="69533" y="25718"/>
                    <a:pt x="72390" y="20955"/>
                    <a:pt x="75248" y="19050"/>
                  </a:cubicBezTo>
                  <a:cubicBezTo>
                    <a:pt x="80963" y="13335"/>
                    <a:pt x="84773" y="15240"/>
                    <a:pt x="89535" y="20003"/>
                  </a:cubicBezTo>
                  <a:cubicBezTo>
                    <a:pt x="94298" y="25718"/>
                    <a:pt x="100013" y="28575"/>
                    <a:pt x="101918" y="36195"/>
                  </a:cubicBezTo>
                  <a:cubicBezTo>
                    <a:pt x="103823" y="42863"/>
                    <a:pt x="107633" y="48578"/>
                    <a:pt x="117158" y="46673"/>
                  </a:cubicBezTo>
                  <a:cubicBezTo>
                    <a:pt x="118110" y="44768"/>
                    <a:pt x="120968" y="46673"/>
                    <a:pt x="121920" y="504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13435A3C-E8FD-025F-CA7B-DDD903D6AC36}"/>
                </a:ext>
              </a:extLst>
            </p:cNvPr>
            <p:cNvSpPr/>
            <p:nvPr/>
          </p:nvSpPr>
          <p:spPr>
            <a:xfrm>
              <a:off x="6699860" y="4030077"/>
              <a:ext cx="40957" cy="23705"/>
            </a:xfrm>
            <a:custGeom>
              <a:avLst/>
              <a:gdLst>
                <a:gd name="connsiteX0" fmla="*/ 0 w 40957"/>
                <a:gd name="connsiteY0" fmla="*/ 23045 h 23705"/>
                <a:gd name="connsiteX1" fmla="*/ 3810 w 40957"/>
                <a:gd name="connsiteY1" fmla="*/ 18282 h 23705"/>
                <a:gd name="connsiteX2" fmla="*/ 28575 w 40957"/>
                <a:gd name="connsiteY2" fmla="*/ 5900 h 23705"/>
                <a:gd name="connsiteX3" fmla="*/ 40958 w 40957"/>
                <a:gd name="connsiteY3" fmla="*/ 185 h 23705"/>
                <a:gd name="connsiteX4" fmla="*/ 0 w 40957"/>
                <a:gd name="connsiteY4" fmla="*/ 23045 h 2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" h="23705">
                  <a:moveTo>
                    <a:pt x="0" y="23045"/>
                  </a:moveTo>
                  <a:cubicBezTo>
                    <a:pt x="0" y="20187"/>
                    <a:pt x="952" y="18282"/>
                    <a:pt x="3810" y="18282"/>
                  </a:cubicBezTo>
                  <a:cubicBezTo>
                    <a:pt x="15240" y="21140"/>
                    <a:pt x="21908" y="13520"/>
                    <a:pt x="28575" y="5900"/>
                  </a:cubicBezTo>
                  <a:cubicBezTo>
                    <a:pt x="31433" y="2090"/>
                    <a:pt x="35242" y="-768"/>
                    <a:pt x="40958" y="185"/>
                  </a:cubicBezTo>
                  <a:cubicBezTo>
                    <a:pt x="30480" y="13520"/>
                    <a:pt x="20002" y="26855"/>
                    <a:pt x="0" y="230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8A413376-DDAE-3BBD-D237-77485AEDCB27}"/>
                </a:ext>
              </a:extLst>
            </p:cNvPr>
            <p:cNvSpPr/>
            <p:nvPr/>
          </p:nvSpPr>
          <p:spPr>
            <a:xfrm>
              <a:off x="6851307" y="3936784"/>
              <a:ext cx="11429" cy="5026"/>
            </a:xfrm>
            <a:custGeom>
              <a:avLst/>
              <a:gdLst>
                <a:gd name="connsiteX0" fmla="*/ 0 w 11429"/>
                <a:gd name="connsiteY0" fmla="*/ 4895 h 5026"/>
                <a:gd name="connsiteX1" fmla="*/ 11430 w 11429"/>
                <a:gd name="connsiteY1" fmla="*/ 133 h 5026"/>
                <a:gd name="connsiteX2" fmla="*/ 0 w 11429"/>
                <a:gd name="connsiteY2" fmla="*/ 4895 h 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29" h="5026">
                  <a:moveTo>
                    <a:pt x="0" y="4895"/>
                  </a:moveTo>
                  <a:cubicBezTo>
                    <a:pt x="1905" y="-2725"/>
                    <a:pt x="7620" y="1085"/>
                    <a:pt x="11430" y="133"/>
                  </a:cubicBezTo>
                  <a:cubicBezTo>
                    <a:pt x="10478" y="8705"/>
                    <a:pt x="3810" y="2990"/>
                    <a:pt x="0" y="48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81F54F6B-74F9-4519-7F4B-9EA9482ADB25}"/>
              </a:ext>
            </a:extLst>
          </p:cNvPr>
          <p:cNvGrpSpPr/>
          <p:nvPr/>
        </p:nvGrpSpPr>
        <p:grpSpPr>
          <a:xfrm>
            <a:off x="-713289" y="1900754"/>
            <a:ext cx="13018521" cy="1607264"/>
            <a:chOff x="-696472" y="1787478"/>
            <a:chExt cx="13018521" cy="160726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-321148" y="1787478"/>
              <a:ext cx="29375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b="1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ПРОМЫШЛЕННОЕ ПРОИЗВОДСТВО </a:t>
              </a:r>
              <a:endParaRPr lang="ru-RU" b="1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-696472" y="2378078"/>
              <a:ext cx="32800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6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Объем производства </a:t>
              </a:r>
            </a:p>
            <a:p>
              <a:pPr algn="r"/>
              <a:r>
                <a:rPr lang="ru-RU" sz="1600" b="1" dirty="0">
                  <a:solidFill>
                    <a:srgbClr val="4EA0FF"/>
                  </a:solidFill>
                  <a:ea typeface="Times New Roman" panose="02020603050405020304" pitchFamily="18" charset="0"/>
                </a:rPr>
                <a:t>1,5 трлн. руб</a:t>
              </a:r>
              <a:endParaRPr lang="ru-RU" sz="1600" b="1" dirty="0">
                <a:solidFill>
                  <a:srgbClr val="4EA0FF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843070" y="1886323"/>
              <a:ext cx="274091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ИНВЕСТИЦИИ</a:t>
              </a:r>
              <a:endParaRPr lang="ru-RU" b="1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843070" y="2197749"/>
              <a:ext cx="347897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Объем инвестиций в основной капитал - </a:t>
              </a:r>
              <a:r>
                <a:rPr lang="ru-RU" sz="1600" b="1" dirty="0">
                  <a:solidFill>
                    <a:srgbClr val="4EA0FF"/>
                  </a:solidFill>
                  <a:ea typeface="Times New Roman" panose="02020603050405020304" pitchFamily="18" charset="0"/>
                </a:rPr>
                <a:t>240 млрд. рублей</a:t>
              </a:r>
            </a:p>
          </p:txBody>
        </p:sp>
        <p:sp>
          <p:nvSpPr>
            <p:cNvPr id="2" name="Полилиния: фигура 1">
              <a:extLst>
                <a:ext uri="{FF2B5EF4-FFF2-40B4-BE49-F238E27FC236}">
                  <a16:creationId xmlns:a16="http://schemas.microsoft.com/office/drawing/2014/main" id="{6CF29BFD-7DD4-85FC-C124-DCAFA78A4089}"/>
                </a:ext>
              </a:extLst>
            </p:cNvPr>
            <p:cNvSpPr/>
            <p:nvPr/>
          </p:nvSpPr>
          <p:spPr>
            <a:xfrm>
              <a:off x="2726469" y="2101857"/>
              <a:ext cx="3386348" cy="1292885"/>
            </a:xfrm>
            <a:custGeom>
              <a:avLst/>
              <a:gdLst>
                <a:gd name="connsiteX0" fmla="*/ 0 w 3271520"/>
                <a:gd name="connsiteY0" fmla="*/ 0 h 1290320"/>
                <a:gd name="connsiteX1" fmla="*/ 3271520 w 3271520"/>
                <a:gd name="connsiteY1" fmla="*/ 0 h 1290320"/>
                <a:gd name="connsiteX2" fmla="*/ 3271520 w 3271520"/>
                <a:gd name="connsiteY2" fmla="*/ 1290320 h 129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1520" h="1290320">
                  <a:moveTo>
                    <a:pt x="0" y="0"/>
                  </a:moveTo>
                  <a:lnTo>
                    <a:pt x="3271520" y="0"/>
                  </a:lnTo>
                  <a:lnTo>
                    <a:pt x="3271520" y="1290320"/>
                  </a:lnTo>
                </a:path>
              </a:pathLst>
            </a:custGeom>
            <a:noFill/>
            <a:ln w="19050">
              <a:solidFill>
                <a:srgbClr val="BECB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F1F4F663-132C-A937-EA93-0361DEC6365E}"/>
                </a:ext>
              </a:extLst>
            </p:cNvPr>
            <p:cNvSpPr/>
            <p:nvPr/>
          </p:nvSpPr>
          <p:spPr>
            <a:xfrm flipH="1">
              <a:off x="7179674" y="2069883"/>
              <a:ext cx="1548288" cy="1043412"/>
            </a:xfrm>
            <a:custGeom>
              <a:avLst/>
              <a:gdLst>
                <a:gd name="connsiteX0" fmla="*/ 0 w 3271520"/>
                <a:gd name="connsiteY0" fmla="*/ 0 h 1290320"/>
                <a:gd name="connsiteX1" fmla="*/ 3271520 w 3271520"/>
                <a:gd name="connsiteY1" fmla="*/ 0 h 1290320"/>
                <a:gd name="connsiteX2" fmla="*/ 3271520 w 3271520"/>
                <a:gd name="connsiteY2" fmla="*/ 1290320 h 129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1520" h="1290320">
                  <a:moveTo>
                    <a:pt x="0" y="0"/>
                  </a:moveTo>
                  <a:lnTo>
                    <a:pt x="3271520" y="0"/>
                  </a:lnTo>
                  <a:lnTo>
                    <a:pt x="3271520" y="1290320"/>
                  </a:lnTo>
                </a:path>
              </a:pathLst>
            </a:custGeom>
            <a:noFill/>
            <a:ln w="19050">
              <a:solidFill>
                <a:srgbClr val="BECB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Полилиния: фигура 40">
            <a:extLst>
              <a:ext uri="{FF2B5EF4-FFF2-40B4-BE49-F238E27FC236}">
                <a16:creationId xmlns:a16="http://schemas.microsoft.com/office/drawing/2014/main" id="{120A056F-299C-6546-D655-200D394B7B95}"/>
              </a:ext>
            </a:extLst>
          </p:cNvPr>
          <p:cNvSpPr/>
          <p:nvPr/>
        </p:nvSpPr>
        <p:spPr>
          <a:xfrm flipV="1">
            <a:off x="2743017" y="5239247"/>
            <a:ext cx="3901623" cy="369333"/>
          </a:xfrm>
          <a:custGeom>
            <a:avLst/>
            <a:gdLst>
              <a:gd name="connsiteX0" fmla="*/ 0 w 3271520"/>
              <a:gd name="connsiteY0" fmla="*/ 0 h 1290320"/>
              <a:gd name="connsiteX1" fmla="*/ 3271520 w 3271520"/>
              <a:gd name="connsiteY1" fmla="*/ 0 h 1290320"/>
              <a:gd name="connsiteX2" fmla="*/ 3271520 w 3271520"/>
              <a:gd name="connsiteY2" fmla="*/ 1290320 h 129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71520" h="1290320">
                <a:moveTo>
                  <a:pt x="0" y="0"/>
                </a:moveTo>
                <a:lnTo>
                  <a:pt x="3271520" y="0"/>
                </a:lnTo>
                <a:lnTo>
                  <a:pt x="3271520" y="1290320"/>
                </a:lnTo>
              </a:path>
            </a:pathLst>
          </a:custGeom>
          <a:noFill/>
          <a:ln w="19050">
            <a:solidFill>
              <a:srgbClr val="BECB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олилиния: фигура 46">
            <a:extLst>
              <a:ext uri="{FF2B5EF4-FFF2-40B4-BE49-F238E27FC236}">
                <a16:creationId xmlns:a16="http://schemas.microsoft.com/office/drawing/2014/main" id="{3157B849-E6AA-F9CE-5F7E-3478ECD3D364}"/>
              </a:ext>
            </a:extLst>
          </p:cNvPr>
          <p:cNvSpPr/>
          <p:nvPr/>
        </p:nvSpPr>
        <p:spPr>
          <a:xfrm flipH="1" flipV="1">
            <a:off x="7186316" y="4693919"/>
            <a:ext cx="1548288" cy="223045"/>
          </a:xfrm>
          <a:custGeom>
            <a:avLst/>
            <a:gdLst>
              <a:gd name="connsiteX0" fmla="*/ 0 w 3271520"/>
              <a:gd name="connsiteY0" fmla="*/ 0 h 1290320"/>
              <a:gd name="connsiteX1" fmla="*/ 3271520 w 3271520"/>
              <a:gd name="connsiteY1" fmla="*/ 0 h 1290320"/>
              <a:gd name="connsiteX2" fmla="*/ 3271520 w 3271520"/>
              <a:gd name="connsiteY2" fmla="*/ 1290320 h 129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71520" h="1290320">
                <a:moveTo>
                  <a:pt x="0" y="0"/>
                </a:moveTo>
                <a:lnTo>
                  <a:pt x="3271520" y="0"/>
                </a:lnTo>
                <a:lnTo>
                  <a:pt x="3271520" y="1290320"/>
                </a:lnTo>
              </a:path>
            </a:pathLst>
          </a:custGeom>
          <a:noFill/>
          <a:ln w="19050">
            <a:solidFill>
              <a:srgbClr val="BECB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BA6261A-63B5-0FBD-9882-A1D2D58D420C}"/>
              </a:ext>
            </a:extLst>
          </p:cNvPr>
          <p:cNvCxnSpPr>
            <a:cxnSpLocks/>
          </p:cNvCxnSpPr>
          <p:nvPr/>
        </p:nvCxnSpPr>
        <p:spPr>
          <a:xfrm>
            <a:off x="2736653" y="3843625"/>
            <a:ext cx="3359347" cy="0"/>
          </a:xfrm>
          <a:prstGeom prst="line">
            <a:avLst/>
          </a:prstGeom>
          <a:ln w="19050">
            <a:solidFill>
              <a:srgbClr val="BECB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олилиния: фигура 32">
            <a:extLst>
              <a:ext uri="{FF2B5EF4-FFF2-40B4-BE49-F238E27FC236}">
                <a16:creationId xmlns:a16="http://schemas.microsoft.com/office/drawing/2014/main" id="{C1BC0C11-D8F9-197B-D5BB-B1A8105F84CD}"/>
              </a:ext>
            </a:extLst>
          </p:cNvPr>
          <p:cNvSpPr/>
          <p:nvPr/>
        </p:nvSpPr>
        <p:spPr>
          <a:xfrm>
            <a:off x="5795972" y="2688154"/>
            <a:ext cx="1935675" cy="2953333"/>
          </a:xfrm>
          <a:custGeom>
            <a:avLst/>
            <a:gdLst>
              <a:gd name="connsiteX0" fmla="*/ 452472 w 575826"/>
              <a:gd name="connsiteY0" fmla="*/ 265374 h 878560"/>
              <a:gd name="connsiteX1" fmla="*/ 403894 w 575826"/>
              <a:gd name="connsiteY1" fmla="*/ 312999 h 878560"/>
              <a:gd name="connsiteX2" fmla="*/ 415324 w 575826"/>
              <a:gd name="connsiteY2" fmla="*/ 398724 h 878560"/>
              <a:gd name="connsiteX3" fmla="*/ 428659 w 575826"/>
              <a:gd name="connsiteY3" fmla="*/ 415868 h 878560"/>
              <a:gd name="connsiteX4" fmla="*/ 448662 w 575826"/>
              <a:gd name="connsiteY4" fmla="*/ 447301 h 878560"/>
              <a:gd name="connsiteX5" fmla="*/ 417229 w 575826"/>
              <a:gd name="connsiteY5" fmla="*/ 482543 h 878560"/>
              <a:gd name="connsiteX6" fmla="*/ 400084 w 575826"/>
              <a:gd name="connsiteY6" fmla="*/ 485401 h 878560"/>
              <a:gd name="connsiteX7" fmla="*/ 383892 w 575826"/>
              <a:gd name="connsiteY7" fmla="*/ 493974 h 878560"/>
              <a:gd name="connsiteX8" fmla="*/ 396274 w 575826"/>
              <a:gd name="connsiteY8" fmla="*/ 510166 h 878560"/>
              <a:gd name="connsiteX9" fmla="*/ 418181 w 575826"/>
              <a:gd name="connsiteY9" fmla="*/ 522549 h 878560"/>
              <a:gd name="connsiteX10" fmla="*/ 426754 w 575826"/>
              <a:gd name="connsiteY10" fmla="*/ 572079 h 878560"/>
              <a:gd name="connsiteX11" fmla="*/ 441994 w 575826"/>
              <a:gd name="connsiteY11" fmla="*/ 607321 h 878560"/>
              <a:gd name="connsiteX12" fmla="*/ 561056 w 575826"/>
              <a:gd name="connsiteY12" fmla="*/ 689236 h 878560"/>
              <a:gd name="connsiteX13" fmla="*/ 575344 w 575826"/>
              <a:gd name="connsiteY13" fmla="*/ 707333 h 878560"/>
              <a:gd name="connsiteX14" fmla="*/ 553437 w 575826"/>
              <a:gd name="connsiteY14" fmla="*/ 718764 h 878560"/>
              <a:gd name="connsiteX15" fmla="*/ 504859 w 575826"/>
              <a:gd name="connsiteY15" fmla="*/ 756864 h 878560"/>
              <a:gd name="connsiteX16" fmla="*/ 494381 w 575826"/>
              <a:gd name="connsiteY16" fmla="*/ 771151 h 878560"/>
              <a:gd name="connsiteX17" fmla="*/ 486762 w 575826"/>
              <a:gd name="connsiteY17" fmla="*/ 792106 h 878560"/>
              <a:gd name="connsiteX18" fmla="*/ 446756 w 575826"/>
              <a:gd name="connsiteY18" fmla="*/ 876879 h 878560"/>
              <a:gd name="connsiteX19" fmla="*/ 421992 w 575826"/>
              <a:gd name="connsiteY19" fmla="*/ 873069 h 878560"/>
              <a:gd name="connsiteX20" fmla="*/ 384844 w 575826"/>
              <a:gd name="connsiteY20" fmla="*/ 868306 h 878560"/>
              <a:gd name="connsiteX21" fmla="*/ 323884 w 575826"/>
              <a:gd name="connsiteY21" fmla="*/ 854019 h 878560"/>
              <a:gd name="connsiteX22" fmla="*/ 296261 w 575826"/>
              <a:gd name="connsiteY22" fmla="*/ 853066 h 878560"/>
              <a:gd name="connsiteX23" fmla="*/ 252447 w 575826"/>
              <a:gd name="connsiteY23" fmla="*/ 813061 h 878560"/>
              <a:gd name="connsiteX24" fmla="*/ 229586 w 575826"/>
              <a:gd name="connsiteY24" fmla="*/ 796868 h 878560"/>
              <a:gd name="connsiteX25" fmla="*/ 207679 w 575826"/>
              <a:gd name="connsiteY25" fmla="*/ 780676 h 878560"/>
              <a:gd name="connsiteX26" fmla="*/ 220061 w 575826"/>
              <a:gd name="connsiteY26" fmla="*/ 762579 h 878560"/>
              <a:gd name="connsiteX27" fmla="*/ 233397 w 575826"/>
              <a:gd name="connsiteY27" fmla="*/ 747339 h 878560"/>
              <a:gd name="connsiteX28" fmla="*/ 244826 w 575826"/>
              <a:gd name="connsiteY28" fmla="*/ 655899 h 878560"/>
              <a:gd name="connsiteX29" fmla="*/ 262924 w 575826"/>
              <a:gd name="connsiteY29" fmla="*/ 618751 h 878560"/>
              <a:gd name="connsiteX30" fmla="*/ 269592 w 575826"/>
              <a:gd name="connsiteY30" fmla="*/ 610179 h 878560"/>
              <a:gd name="connsiteX31" fmla="*/ 270544 w 575826"/>
              <a:gd name="connsiteY31" fmla="*/ 507308 h 878560"/>
              <a:gd name="connsiteX32" fmla="*/ 271497 w 575826"/>
              <a:gd name="connsiteY32" fmla="*/ 473018 h 878560"/>
              <a:gd name="connsiteX33" fmla="*/ 241017 w 575826"/>
              <a:gd name="connsiteY33" fmla="*/ 427299 h 878560"/>
              <a:gd name="connsiteX34" fmla="*/ 151482 w 575826"/>
              <a:gd name="connsiteY34" fmla="*/ 444443 h 878560"/>
              <a:gd name="connsiteX35" fmla="*/ 71471 w 575826"/>
              <a:gd name="connsiteY35" fmla="*/ 442539 h 878560"/>
              <a:gd name="connsiteX36" fmla="*/ 58136 w 575826"/>
              <a:gd name="connsiteY36" fmla="*/ 395866 h 878560"/>
              <a:gd name="connsiteX37" fmla="*/ 49564 w 575826"/>
              <a:gd name="connsiteY37" fmla="*/ 364433 h 878560"/>
              <a:gd name="connsiteX38" fmla="*/ 7654 w 575826"/>
              <a:gd name="connsiteY38" fmla="*/ 309189 h 878560"/>
              <a:gd name="connsiteX39" fmla="*/ 24799 w 575826"/>
              <a:gd name="connsiteY39" fmla="*/ 261563 h 878560"/>
              <a:gd name="connsiteX40" fmla="*/ 79092 w 575826"/>
              <a:gd name="connsiteY40" fmla="*/ 203461 h 878560"/>
              <a:gd name="connsiteX41" fmla="*/ 78139 w 575826"/>
              <a:gd name="connsiteY41" fmla="*/ 186316 h 878560"/>
              <a:gd name="connsiteX42" fmla="*/ 52421 w 575826"/>
              <a:gd name="connsiteY42" fmla="*/ 89161 h 878560"/>
              <a:gd name="connsiteX43" fmla="*/ 48611 w 575826"/>
              <a:gd name="connsiteY43" fmla="*/ 64396 h 878560"/>
              <a:gd name="connsiteX44" fmla="*/ 61946 w 575826"/>
              <a:gd name="connsiteY44" fmla="*/ 45346 h 878560"/>
              <a:gd name="connsiteX45" fmla="*/ 80996 w 575826"/>
              <a:gd name="connsiteY45" fmla="*/ 50108 h 878560"/>
              <a:gd name="connsiteX46" fmla="*/ 118144 w 575826"/>
              <a:gd name="connsiteY46" fmla="*/ 50108 h 878560"/>
              <a:gd name="connsiteX47" fmla="*/ 121001 w 575826"/>
              <a:gd name="connsiteY47" fmla="*/ 47251 h 878560"/>
              <a:gd name="connsiteX48" fmla="*/ 206726 w 575826"/>
              <a:gd name="connsiteY48" fmla="*/ 26296 h 878560"/>
              <a:gd name="connsiteX49" fmla="*/ 235301 w 575826"/>
              <a:gd name="connsiteY49" fmla="*/ 16771 h 878560"/>
              <a:gd name="connsiteX50" fmla="*/ 277211 w 575826"/>
              <a:gd name="connsiteY50" fmla="*/ 23438 h 878560"/>
              <a:gd name="connsiteX51" fmla="*/ 309597 w 575826"/>
              <a:gd name="connsiteY51" fmla="*/ 45346 h 878560"/>
              <a:gd name="connsiteX52" fmla="*/ 349601 w 575826"/>
              <a:gd name="connsiteY52" fmla="*/ 47251 h 878560"/>
              <a:gd name="connsiteX53" fmla="*/ 365794 w 575826"/>
              <a:gd name="connsiteY53" fmla="*/ 52966 h 878560"/>
              <a:gd name="connsiteX54" fmla="*/ 448662 w 575826"/>
              <a:gd name="connsiteY54" fmla="*/ 64396 h 878560"/>
              <a:gd name="connsiteX55" fmla="*/ 533434 w 575826"/>
              <a:gd name="connsiteY55" fmla="*/ 74873 h 878560"/>
              <a:gd name="connsiteX56" fmla="*/ 543912 w 575826"/>
              <a:gd name="connsiteY56" fmla="*/ 101543 h 878560"/>
              <a:gd name="connsiteX57" fmla="*/ 549626 w 575826"/>
              <a:gd name="connsiteY57" fmla="*/ 204413 h 878560"/>
              <a:gd name="connsiteX58" fmla="*/ 525814 w 575826"/>
              <a:gd name="connsiteY58" fmla="*/ 235846 h 878560"/>
              <a:gd name="connsiteX59" fmla="*/ 506764 w 575826"/>
              <a:gd name="connsiteY59" fmla="*/ 253943 h 878560"/>
              <a:gd name="connsiteX60" fmla="*/ 490572 w 575826"/>
              <a:gd name="connsiteY60" fmla="*/ 266326 h 878560"/>
              <a:gd name="connsiteX61" fmla="*/ 452472 w 575826"/>
              <a:gd name="connsiteY61" fmla="*/ 265374 h 87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75826" h="878560">
                <a:moveTo>
                  <a:pt x="452472" y="265374"/>
                </a:moveTo>
                <a:cubicBezTo>
                  <a:pt x="401989" y="266326"/>
                  <a:pt x="403894" y="255849"/>
                  <a:pt x="403894" y="312999"/>
                </a:cubicBezTo>
                <a:cubicBezTo>
                  <a:pt x="403894" y="342526"/>
                  <a:pt x="402942" y="371101"/>
                  <a:pt x="415324" y="398724"/>
                </a:cubicBezTo>
                <a:cubicBezTo>
                  <a:pt x="418181" y="405391"/>
                  <a:pt x="419134" y="413964"/>
                  <a:pt x="428659" y="415868"/>
                </a:cubicBezTo>
                <a:cubicBezTo>
                  <a:pt x="446756" y="418726"/>
                  <a:pt x="451519" y="434918"/>
                  <a:pt x="448662" y="447301"/>
                </a:cubicBezTo>
                <a:cubicBezTo>
                  <a:pt x="444851" y="462541"/>
                  <a:pt x="439137" y="480639"/>
                  <a:pt x="417229" y="482543"/>
                </a:cubicBezTo>
                <a:cubicBezTo>
                  <a:pt x="411514" y="483496"/>
                  <a:pt x="405799" y="484449"/>
                  <a:pt x="400084" y="485401"/>
                </a:cubicBezTo>
                <a:cubicBezTo>
                  <a:pt x="394369" y="486353"/>
                  <a:pt x="384844" y="484449"/>
                  <a:pt x="383892" y="493974"/>
                </a:cubicBezTo>
                <a:cubicBezTo>
                  <a:pt x="382939" y="503499"/>
                  <a:pt x="389606" y="507308"/>
                  <a:pt x="396274" y="510166"/>
                </a:cubicBezTo>
                <a:cubicBezTo>
                  <a:pt x="403894" y="513976"/>
                  <a:pt x="418181" y="513024"/>
                  <a:pt x="418181" y="522549"/>
                </a:cubicBezTo>
                <a:cubicBezTo>
                  <a:pt x="419134" y="539693"/>
                  <a:pt x="432469" y="554933"/>
                  <a:pt x="426754" y="572079"/>
                </a:cubicBezTo>
                <a:cubicBezTo>
                  <a:pt x="421039" y="589224"/>
                  <a:pt x="428659" y="598749"/>
                  <a:pt x="441994" y="607321"/>
                </a:cubicBezTo>
                <a:cubicBezTo>
                  <a:pt x="481999" y="633991"/>
                  <a:pt x="521051" y="661614"/>
                  <a:pt x="561056" y="689236"/>
                </a:cubicBezTo>
                <a:cubicBezTo>
                  <a:pt x="567724" y="693999"/>
                  <a:pt x="578201" y="695904"/>
                  <a:pt x="575344" y="707333"/>
                </a:cubicBezTo>
                <a:cubicBezTo>
                  <a:pt x="572487" y="717811"/>
                  <a:pt x="562009" y="718764"/>
                  <a:pt x="553437" y="718764"/>
                </a:cubicBezTo>
                <a:cubicBezTo>
                  <a:pt x="526767" y="719716"/>
                  <a:pt x="515337" y="736861"/>
                  <a:pt x="504859" y="756864"/>
                </a:cubicBezTo>
                <a:cubicBezTo>
                  <a:pt x="502001" y="762579"/>
                  <a:pt x="501049" y="768293"/>
                  <a:pt x="494381" y="771151"/>
                </a:cubicBezTo>
                <a:cubicBezTo>
                  <a:pt x="484856" y="774961"/>
                  <a:pt x="484856" y="782581"/>
                  <a:pt x="486762" y="792106"/>
                </a:cubicBezTo>
                <a:cubicBezTo>
                  <a:pt x="491524" y="816871"/>
                  <a:pt x="467712" y="865449"/>
                  <a:pt x="446756" y="876879"/>
                </a:cubicBezTo>
                <a:cubicBezTo>
                  <a:pt x="437231" y="881641"/>
                  <a:pt x="428659" y="874974"/>
                  <a:pt x="421992" y="873069"/>
                </a:cubicBezTo>
                <a:cubicBezTo>
                  <a:pt x="409609" y="868306"/>
                  <a:pt x="396274" y="864496"/>
                  <a:pt x="384844" y="868306"/>
                </a:cubicBezTo>
                <a:cubicBezTo>
                  <a:pt x="361031" y="874974"/>
                  <a:pt x="344839" y="856876"/>
                  <a:pt x="323884" y="854019"/>
                </a:cubicBezTo>
                <a:cubicBezTo>
                  <a:pt x="314359" y="853066"/>
                  <a:pt x="305787" y="851161"/>
                  <a:pt x="296261" y="853066"/>
                </a:cubicBezTo>
                <a:cubicBezTo>
                  <a:pt x="275307" y="857829"/>
                  <a:pt x="255304" y="839731"/>
                  <a:pt x="252447" y="813061"/>
                </a:cubicBezTo>
                <a:cubicBezTo>
                  <a:pt x="250542" y="795916"/>
                  <a:pt x="247684" y="789249"/>
                  <a:pt x="229586" y="796868"/>
                </a:cubicBezTo>
                <a:cubicBezTo>
                  <a:pt x="217204" y="802583"/>
                  <a:pt x="210536" y="790201"/>
                  <a:pt x="207679" y="780676"/>
                </a:cubicBezTo>
                <a:cubicBezTo>
                  <a:pt x="204822" y="771151"/>
                  <a:pt x="206726" y="763531"/>
                  <a:pt x="220061" y="762579"/>
                </a:cubicBezTo>
                <a:cubicBezTo>
                  <a:pt x="228634" y="761626"/>
                  <a:pt x="233397" y="755911"/>
                  <a:pt x="233397" y="747339"/>
                </a:cubicBezTo>
                <a:cubicBezTo>
                  <a:pt x="233397" y="716858"/>
                  <a:pt x="245779" y="687331"/>
                  <a:pt x="244826" y="655899"/>
                </a:cubicBezTo>
                <a:cubicBezTo>
                  <a:pt x="244826" y="641611"/>
                  <a:pt x="249589" y="627324"/>
                  <a:pt x="262924" y="618751"/>
                </a:cubicBezTo>
                <a:cubicBezTo>
                  <a:pt x="265782" y="616846"/>
                  <a:pt x="269592" y="613989"/>
                  <a:pt x="269592" y="610179"/>
                </a:cubicBezTo>
                <a:cubicBezTo>
                  <a:pt x="273401" y="575889"/>
                  <a:pt x="290547" y="541599"/>
                  <a:pt x="270544" y="507308"/>
                </a:cubicBezTo>
                <a:cubicBezTo>
                  <a:pt x="263876" y="494926"/>
                  <a:pt x="267686" y="483496"/>
                  <a:pt x="271497" y="473018"/>
                </a:cubicBezTo>
                <a:cubicBezTo>
                  <a:pt x="281022" y="446349"/>
                  <a:pt x="268639" y="430156"/>
                  <a:pt x="241017" y="427299"/>
                </a:cubicBezTo>
                <a:cubicBezTo>
                  <a:pt x="208632" y="423489"/>
                  <a:pt x="180057" y="420631"/>
                  <a:pt x="151482" y="444443"/>
                </a:cubicBezTo>
                <a:cubicBezTo>
                  <a:pt x="128621" y="463493"/>
                  <a:pt x="97189" y="447301"/>
                  <a:pt x="71471" y="442539"/>
                </a:cubicBezTo>
                <a:cubicBezTo>
                  <a:pt x="52421" y="438728"/>
                  <a:pt x="53374" y="412058"/>
                  <a:pt x="58136" y="395866"/>
                </a:cubicBezTo>
                <a:cubicBezTo>
                  <a:pt x="61946" y="381578"/>
                  <a:pt x="59089" y="373006"/>
                  <a:pt x="49564" y="364433"/>
                </a:cubicBezTo>
                <a:cubicBezTo>
                  <a:pt x="32419" y="348241"/>
                  <a:pt x="20036" y="329191"/>
                  <a:pt x="7654" y="309189"/>
                </a:cubicBezTo>
                <a:cubicBezTo>
                  <a:pt x="-6633" y="286328"/>
                  <a:pt x="-918" y="268231"/>
                  <a:pt x="24799" y="261563"/>
                </a:cubicBezTo>
                <a:cubicBezTo>
                  <a:pt x="56232" y="252991"/>
                  <a:pt x="65757" y="227274"/>
                  <a:pt x="79092" y="203461"/>
                </a:cubicBezTo>
                <a:cubicBezTo>
                  <a:pt x="81949" y="197746"/>
                  <a:pt x="80044" y="191078"/>
                  <a:pt x="78139" y="186316"/>
                </a:cubicBezTo>
                <a:cubicBezTo>
                  <a:pt x="65757" y="154883"/>
                  <a:pt x="60994" y="121546"/>
                  <a:pt x="52421" y="89161"/>
                </a:cubicBezTo>
                <a:cubicBezTo>
                  <a:pt x="50517" y="81541"/>
                  <a:pt x="49564" y="72968"/>
                  <a:pt x="48611" y="64396"/>
                </a:cubicBezTo>
                <a:cubicBezTo>
                  <a:pt x="47659" y="54871"/>
                  <a:pt x="54326" y="50108"/>
                  <a:pt x="61946" y="45346"/>
                </a:cubicBezTo>
                <a:cubicBezTo>
                  <a:pt x="70519" y="40583"/>
                  <a:pt x="76234" y="44393"/>
                  <a:pt x="80996" y="50108"/>
                </a:cubicBezTo>
                <a:cubicBezTo>
                  <a:pt x="93379" y="64396"/>
                  <a:pt x="105761" y="65348"/>
                  <a:pt x="118144" y="50108"/>
                </a:cubicBezTo>
                <a:cubicBezTo>
                  <a:pt x="119096" y="49156"/>
                  <a:pt x="120049" y="47251"/>
                  <a:pt x="121001" y="47251"/>
                </a:cubicBezTo>
                <a:cubicBezTo>
                  <a:pt x="151482" y="48203"/>
                  <a:pt x="174342" y="16771"/>
                  <a:pt x="206726" y="26296"/>
                </a:cubicBezTo>
                <a:cubicBezTo>
                  <a:pt x="219109" y="30106"/>
                  <a:pt x="227682" y="24391"/>
                  <a:pt x="235301" y="16771"/>
                </a:cubicBezTo>
                <a:cubicBezTo>
                  <a:pt x="257209" y="-7042"/>
                  <a:pt x="263876" y="-6089"/>
                  <a:pt x="277211" y="23438"/>
                </a:cubicBezTo>
                <a:cubicBezTo>
                  <a:pt x="284832" y="40583"/>
                  <a:pt x="292451" y="46298"/>
                  <a:pt x="309597" y="45346"/>
                </a:cubicBezTo>
                <a:cubicBezTo>
                  <a:pt x="322931" y="44393"/>
                  <a:pt x="336267" y="46298"/>
                  <a:pt x="349601" y="47251"/>
                </a:cubicBezTo>
                <a:cubicBezTo>
                  <a:pt x="355317" y="47251"/>
                  <a:pt x="361984" y="47251"/>
                  <a:pt x="365794" y="52966"/>
                </a:cubicBezTo>
                <a:cubicBezTo>
                  <a:pt x="389606" y="85351"/>
                  <a:pt x="419134" y="72016"/>
                  <a:pt x="448662" y="64396"/>
                </a:cubicBezTo>
                <a:cubicBezTo>
                  <a:pt x="478189" y="56776"/>
                  <a:pt x="507717" y="59633"/>
                  <a:pt x="533434" y="74873"/>
                </a:cubicBezTo>
                <a:cubicBezTo>
                  <a:pt x="541054" y="79636"/>
                  <a:pt x="542959" y="91066"/>
                  <a:pt x="543912" y="101543"/>
                </a:cubicBezTo>
                <a:cubicBezTo>
                  <a:pt x="545817" y="135833"/>
                  <a:pt x="547722" y="170123"/>
                  <a:pt x="549626" y="204413"/>
                </a:cubicBezTo>
                <a:cubicBezTo>
                  <a:pt x="550579" y="220606"/>
                  <a:pt x="545817" y="233941"/>
                  <a:pt x="525814" y="235846"/>
                </a:cubicBezTo>
                <a:cubicBezTo>
                  <a:pt x="516289" y="236799"/>
                  <a:pt x="506764" y="240608"/>
                  <a:pt x="506764" y="253943"/>
                </a:cubicBezTo>
                <a:cubicBezTo>
                  <a:pt x="506764" y="263468"/>
                  <a:pt x="498192" y="265374"/>
                  <a:pt x="490572" y="266326"/>
                </a:cubicBezTo>
                <a:cubicBezTo>
                  <a:pt x="479142" y="265374"/>
                  <a:pt x="465806" y="265374"/>
                  <a:pt x="452472" y="265374"/>
                </a:cubicBezTo>
                <a:close/>
              </a:path>
            </a:pathLst>
          </a:custGeom>
          <a:solidFill>
            <a:srgbClr val="4EA1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46425B7-E606-3F4B-2FB3-94BE0BFA15BD}"/>
              </a:ext>
            </a:extLst>
          </p:cNvPr>
          <p:cNvSpPr/>
          <p:nvPr/>
        </p:nvSpPr>
        <p:spPr>
          <a:xfrm>
            <a:off x="-560916" y="2983993"/>
            <a:ext cx="32800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>
                <a:solidFill>
                  <a:srgbClr val="4EA0FF"/>
                </a:solidFill>
                <a:ea typeface="Times New Roman" panose="02020603050405020304" pitchFamily="18" charset="0"/>
              </a:rPr>
              <a:t>на 74% выше, чем в 2020 г.</a:t>
            </a:r>
            <a:endParaRPr lang="ru-RU" sz="1600" i="1" dirty="0">
              <a:solidFill>
                <a:srgbClr val="4EA0FF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166AC4B-A22B-7B25-C059-757C8227959B}"/>
              </a:ext>
            </a:extLst>
          </p:cNvPr>
          <p:cNvSpPr/>
          <p:nvPr/>
        </p:nvSpPr>
        <p:spPr>
          <a:xfrm>
            <a:off x="8069929" y="6007910"/>
            <a:ext cx="32800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>
                <a:solidFill>
                  <a:srgbClr val="4EA0FF"/>
                </a:solidFill>
                <a:ea typeface="Times New Roman" panose="02020603050405020304" pitchFamily="18" charset="0"/>
              </a:rPr>
              <a:t>на 49% выше, чем в 2020 г.</a:t>
            </a:r>
            <a:endParaRPr lang="ru-RU" sz="1600" i="1" dirty="0">
              <a:solidFill>
                <a:srgbClr val="4EA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2856" y="677961"/>
            <a:ext cx="3684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 Сургутский район входят </a:t>
            </a:r>
          </a:p>
          <a:p>
            <a:r>
              <a:rPr lang="ru-RU" i="1" dirty="0" smtClean="0"/>
              <a:t>13 городских и сельских поселений</a:t>
            </a:r>
            <a:endParaRPr lang="ru-RU" i="1" dirty="0"/>
          </a:p>
        </p:txBody>
      </p:sp>
      <p:sp>
        <p:nvSpPr>
          <p:cNvPr id="5" name="Овал 4"/>
          <p:cNvSpPr/>
          <p:nvPr/>
        </p:nvSpPr>
        <p:spPr>
          <a:xfrm>
            <a:off x="6994811" y="904014"/>
            <a:ext cx="168045" cy="168045"/>
          </a:xfrm>
          <a:prstGeom prst="ellipse">
            <a:avLst/>
          </a:prstGeom>
          <a:solidFill>
            <a:srgbClr val="4E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7162856" y="1382515"/>
            <a:ext cx="3943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Площадь территории 105,5 тыс.км</a:t>
            </a:r>
            <a:r>
              <a:rPr lang="ru-RU" dirty="0" smtClean="0"/>
              <a:t>²</a:t>
            </a:r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6994811" y="1503143"/>
            <a:ext cx="168045" cy="168045"/>
          </a:xfrm>
          <a:prstGeom prst="ellipse">
            <a:avLst/>
          </a:prstGeom>
          <a:solidFill>
            <a:srgbClr val="4E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7162856" y="219796"/>
            <a:ext cx="4187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Сургутский район основан 11.01.1924 г.</a:t>
            </a:r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6994811" y="340424"/>
            <a:ext cx="168045" cy="168045"/>
          </a:xfrm>
          <a:prstGeom prst="ellipse">
            <a:avLst/>
          </a:prstGeom>
          <a:solidFill>
            <a:srgbClr val="4E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345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2600B9B-1DA1-7ECA-5BAE-0542B6BDC8D2}"/>
              </a:ext>
            </a:extLst>
          </p:cNvPr>
          <p:cNvGrpSpPr/>
          <p:nvPr/>
        </p:nvGrpSpPr>
        <p:grpSpPr>
          <a:xfrm>
            <a:off x="2769497" y="1422688"/>
            <a:ext cx="6491343" cy="4327560"/>
            <a:chOff x="3764017" y="2207903"/>
            <a:chExt cx="3033912" cy="2022607"/>
          </a:xfrm>
        </p:grpSpPr>
        <p:graphicFrame>
          <p:nvGraphicFramePr>
            <p:cNvPr id="7" name="Диаграмма 6">
              <a:extLst>
                <a:ext uri="{FF2B5EF4-FFF2-40B4-BE49-F238E27FC236}">
                  <a16:creationId xmlns:a16="http://schemas.microsoft.com/office/drawing/2014/main" id="{C18C790A-E046-B166-0F92-E70F0FD477A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01299460"/>
                </p:ext>
              </p:extLst>
            </p:nvPr>
          </p:nvGraphicFramePr>
          <p:xfrm>
            <a:off x="3764017" y="2207903"/>
            <a:ext cx="3033912" cy="20226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619BD96-86B6-B1D4-103D-67A79DC282FA}"/>
                </a:ext>
              </a:extLst>
            </p:cNvPr>
            <p:cNvSpPr/>
            <p:nvPr/>
          </p:nvSpPr>
          <p:spPr>
            <a:xfrm>
              <a:off x="4677599" y="2599202"/>
              <a:ext cx="1222852" cy="1222852"/>
            </a:xfrm>
            <a:prstGeom prst="ellipse">
              <a:avLst/>
            </a:prstGeom>
            <a:solidFill>
              <a:srgbClr val="E2E8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B7E4DD"/>
                </a:solidFill>
              </a:endParaRP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F19872B0-5663-CEC8-4F43-7B7339FFBDEA}"/>
                </a:ext>
              </a:extLst>
            </p:cNvPr>
            <p:cNvSpPr/>
            <p:nvPr/>
          </p:nvSpPr>
          <p:spPr>
            <a:xfrm>
              <a:off x="4783724" y="2721958"/>
              <a:ext cx="994499" cy="994499"/>
            </a:xfrm>
            <a:prstGeom prst="ellipse">
              <a:avLst/>
            </a:prstGeom>
            <a:noFill/>
            <a:ln w="38100">
              <a:solidFill>
                <a:srgbClr val="4EA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DA3C69-FD7D-8330-1770-214B03B4965E}"/>
                </a:ext>
              </a:extLst>
            </p:cNvPr>
            <p:cNvSpPr txBox="1"/>
            <p:nvPr/>
          </p:nvSpPr>
          <p:spPr>
            <a:xfrm>
              <a:off x="5098080" y="2770666"/>
              <a:ext cx="553357" cy="870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500" dirty="0">
                  <a:solidFill>
                    <a:srgbClr val="4EA0FF"/>
                  </a:solidFill>
                </a:rPr>
                <a:t>Р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33926" y="372978"/>
            <a:ext cx="58943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БЮДЖЕТ СУРГУТСКОГО РАЙОНА</a:t>
            </a:r>
          </a:p>
          <a:p>
            <a:r>
              <a:rPr lang="ru-RU" sz="3200" b="1" dirty="0"/>
              <a:t>ЗА 2021 ГОД</a:t>
            </a:r>
          </a:p>
          <a:p>
            <a:r>
              <a:rPr lang="ru-RU" sz="3200" b="1" dirty="0"/>
              <a:t> </a:t>
            </a:r>
          </a:p>
        </p:txBody>
      </p:sp>
      <p:sp>
        <p:nvSpPr>
          <p:cNvPr id="8" name="Полилиния 4">
            <a:extLst>
              <a:ext uri="{FF2B5EF4-FFF2-40B4-BE49-F238E27FC236}">
                <a16:creationId xmlns:a16="http://schemas.microsoft.com/office/drawing/2014/main" id="{9303DFCF-AE05-A1AE-B163-15B4620FB29A}"/>
              </a:ext>
            </a:extLst>
          </p:cNvPr>
          <p:cNvSpPr/>
          <p:nvPr/>
        </p:nvSpPr>
        <p:spPr>
          <a:xfrm>
            <a:off x="2288865" y="5600630"/>
            <a:ext cx="3447417" cy="596969"/>
          </a:xfrm>
          <a:custGeom>
            <a:avLst/>
            <a:gdLst>
              <a:gd name="connsiteX0" fmla="*/ 795130 w 795130"/>
              <a:gd name="connsiteY0" fmla="*/ 0 h 365760"/>
              <a:gd name="connsiteX1" fmla="*/ 636104 w 795130"/>
              <a:gd name="connsiteY1" fmla="*/ 365760 h 365760"/>
              <a:gd name="connsiteX2" fmla="*/ 0 w 795130"/>
              <a:gd name="connsiteY2" fmla="*/ 365760 h 365760"/>
              <a:gd name="connsiteX0" fmla="*/ 795130 w 795130"/>
              <a:gd name="connsiteY0" fmla="*/ 0 h 421419"/>
              <a:gd name="connsiteX1" fmla="*/ 636104 w 795130"/>
              <a:gd name="connsiteY1" fmla="*/ 421419 h 421419"/>
              <a:gd name="connsiteX2" fmla="*/ 0 w 795130"/>
              <a:gd name="connsiteY2" fmla="*/ 421419 h 42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130" h="421419">
                <a:moveTo>
                  <a:pt x="795130" y="0"/>
                </a:moveTo>
                <a:lnTo>
                  <a:pt x="636104" y="421419"/>
                </a:lnTo>
                <a:lnTo>
                  <a:pt x="0" y="421419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007D2-3F07-DDA4-3C97-C3997A2E684C}"/>
              </a:ext>
            </a:extLst>
          </p:cNvPr>
          <p:cNvSpPr txBox="1"/>
          <p:nvPr/>
        </p:nvSpPr>
        <p:spPr>
          <a:xfrm>
            <a:off x="1910902" y="1712383"/>
            <a:ext cx="2201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4EA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ADCAA5-D8BA-3175-BF79-6C9A7BC0C002}"/>
              </a:ext>
            </a:extLst>
          </p:cNvPr>
          <p:cNvSpPr txBox="1"/>
          <p:nvPr/>
        </p:nvSpPr>
        <p:spPr>
          <a:xfrm>
            <a:off x="8287299" y="1701955"/>
            <a:ext cx="239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6F70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738EE1-D041-0F20-0526-E306A72C31F4}"/>
              </a:ext>
            </a:extLst>
          </p:cNvPr>
          <p:cNvSpPr txBox="1"/>
          <p:nvPr/>
        </p:nvSpPr>
        <p:spPr>
          <a:xfrm>
            <a:off x="2288865" y="4850745"/>
            <a:ext cx="2219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334266-9315-0BD4-AB0E-D88859B6A0D7}"/>
              </a:ext>
            </a:extLst>
          </p:cNvPr>
          <p:cNvSpPr txBox="1"/>
          <p:nvPr/>
        </p:nvSpPr>
        <p:spPr>
          <a:xfrm>
            <a:off x="1873714" y="2358261"/>
            <a:ext cx="2387303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3200" b="1" dirty="0">
                <a:solidFill>
                  <a:srgbClr val="4EA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13 164</a:t>
            </a:r>
            <a:r>
              <a:rPr lang="en-US" sz="3200" b="1" dirty="0">
                <a:solidFill>
                  <a:srgbClr val="4EA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3200" b="1" dirty="0">
                <a:solidFill>
                  <a:srgbClr val="4EA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>
              <a:lnSpc>
                <a:spcPts val="2200"/>
              </a:lnSpc>
            </a:pPr>
            <a:r>
              <a:rPr lang="en-US" sz="1600" b="1" dirty="0">
                <a:solidFill>
                  <a:srgbClr val="4EA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4EA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РУБЛЕЙ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E1F835-CA41-3B9E-CFB2-7A3EF756C3E2}"/>
              </a:ext>
            </a:extLst>
          </p:cNvPr>
          <p:cNvSpPr txBox="1"/>
          <p:nvPr/>
        </p:nvSpPr>
        <p:spPr>
          <a:xfrm>
            <a:off x="2275925" y="5451299"/>
            <a:ext cx="2185229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90,5</a:t>
            </a:r>
          </a:p>
          <a:p>
            <a:pPr>
              <a:lnSpc>
                <a:spcPts val="2200"/>
              </a:lnSpc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РУБЛЕЙ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745C6C9-4089-6CE5-214B-EB261587D06F}"/>
              </a:ext>
            </a:extLst>
          </p:cNvPr>
          <p:cNvSpPr/>
          <p:nvPr/>
        </p:nvSpPr>
        <p:spPr>
          <a:xfrm rot="465526">
            <a:off x="5702382" y="5138994"/>
            <a:ext cx="129631" cy="45496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66FC11-FA2F-4580-EAA1-AD9E0E691862}"/>
              </a:ext>
            </a:extLst>
          </p:cNvPr>
          <p:cNvSpPr txBox="1"/>
          <p:nvPr/>
        </p:nvSpPr>
        <p:spPr>
          <a:xfrm>
            <a:off x="8165201" y="2333677"/>
            <a:ext cx="20903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3200" b="1" dirty="0">
                <a:solidFill>
                  <a:srgbClr val="6F70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6F70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13 254,7     </a:t>
            </a:r>
          </a:p>
          <a:p>
            <a:pPr>
              <a:lnSpc>
                <a:spcPts val="2200"/>
              </a:lnSpc>
            </a:pPr>
            <a:r>
              <a:rPr lang="en-US" sz="3200" b="1" dirty="0">
                <a:solidFill>
                  <a:srgbClr val="6F70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>
                <a:solidFill>
                  <a:srgbClr val="6F70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РУБЛЕЙ</a:t>
            </a:r>
          </a:p>
        </p:txBody>
      </p:sp>
      <p:sp>
        <p:nvSpPr>
          <p:cNvPr id="51" name="Полилиния 50"/>
          <p:cNvSpPr/>
          <p:nvPr/>
        </p:nvSpPr>
        <p:spPr>
          <a:xfrm>
            <a:off x="5813912" y="3242098"/>
            <a:ext cx="2211578" cy="2358533"/>
          </a:xfrm>
          <a:custGeom>
            <a:avLst/>
            <a:gdLst>
              <a:gd name="connsiteX0" fmla="*/ 1722740 w 2211578"/>
              <a:gd name="connsiteY0" fmla="*/ 0 h 2358533"/>
              <a:gd name="connsiteX1" fmla="*/ 2177325 w 2211578"/>
              <a:gd name="connsiteY1" fmla="*/ 0 h 2358533"/>
              <a:gd name="connsiteX2" fmla="*/ 2193772 w 2211578"/>
              <a:gd name="connsiteY2" fmla="*/ 97483 h 2358533"/>
              <a:gd name="connsiteX3" fmla="*/ 2211578 w 2211578"/>
              <a:gd name="connsiteY3" fmla="*/ 363982 h 2358533"/>
              <a:gd name="connsiteX4" fmla="*/ 199301 w 2211578"/>
              <a:gd name="connsiteY4" fmla="*/ 2358533 h 2358533"/>
              <a:gd name="connsiteX5" fmla="*/ 0 w 2211578"/>
              <a:gd name="connsiteY5" fmla="*/ 2348558 h 2358533"/>
              <a:gd name="connsiteX6" fmla="*/ 46214 w 2211578"/>
              <a:gd name="connsiteY6" fmla="*/ 1918943 h 2358533"/>
              <a:gd name="connsiteX7" fmla="*/ 204063 w 2211578"/>
              <a:gd name="connsiteY7" fmla="*/ 1916603 h 2358533"/>
              <a:gd name="connsiteX8" fmla="*/ 1746501 w 2211578"/>
              <a:gd name="connsiteY8" fmla="*/ 363982 h 2358533"/>
              <a:gd name="connsiteX9" fmla="*/ 1737408 w 2211578"/>
              <a:gd name="connsiteY9" fmla="*/ 97495 h 235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1578" h="2358533">
                <a:moveTo>
                  <a:pt x="1722740" y="0"/>
                </a:moveTo>
                <a:lnTo>
                  <a:pt x="2177325" y="0"/>
                </a:lnTo>
                <a:lnTo>
                  <a:pt x="2193772" y="97483"/>
                </a:lnTo>
                <a:cubicBezTo>
                  <a:pt x="2205516" y="184661"/>
                  <a:pt x="2211578" y="273620"/>
                  <a:pt x="2211578" y="363982"/>
                </a:cubicBezTo>
                <a:cubicBezTo>
                  <a:pt x="2211578" y="1465542"/>
                  <a:pt x="1310651" y="2358533"/>
                  <a:pt x="199301" y="2358533"/>
                </a:cubicBezTo>
                <a:lnTo>
                  <a:pt x="0" y="2348558"/>
                </a:lnTo>
                <a:lnTo>
                  <a:pt x="46214" y="1918943"/>
                </a:lnTo>
                <a:lnTo>
                  <a:pt x="204063" y="1916603"/>
                </a:lnTo>
                <a:cubicBezTo>
                  <a:pt x="1058558" y="1916603"/>
                  <a:pt x="1746501" y="1210950"/>
                  <a:pt x="1746501" y="363982"/>
                </a:cubicBezTo>
                <a:cubicBezTo>
                  <a:pt x="1746501" y="271345"/>
                  <a:pt x="1745751" y="183116"/>
                  <a:pt x="1737408" y="97495"/>
                </a:cubicBezTo>
                <a:close/>
              </a:path>
            </a:pathLst>
          </a:custGeom>
          <a:solidFill>
            <a:srgbClr val="6F7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66FC11-FA2F-4580-EAA1-AD9E0E691862}"/>
              </a:ext>
            </a:extLst>
          </p:cNvPr>
          <p:cNvSpPr txBox="1"/>
          <p:nvPr/>
        </p:nvSpPr>
        <p:spPr>
          <a:xfrm>
            <a:off x="8068034" y="3270997"/>
            <a:ext cx="360774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ru-RU" i="1" dirty="0" smtClean="0">
                <a:solidFill>
                  <a:srgbClr val="4E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solidFill>
                  <a:srgbClr val="6F70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59,9 </a:t>
            </a:r>
            <a:r>
              <a:rPr lang="ru-RU" i="1" dirty="0" smtClean="0">
                <a:solidFill>
                  <a:srgbClr val="6F70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</a:p>
          <a:p>
            <a:pPr>
              <a:lnSpc>
                <a:spcPts val="2100"/>
              </a:lnSpc>
            </a:pPr>
            <a:r>
              <a:rPr lang="ru-RU" i="1" dirty="0" smtClean="0">
                <a:solidFill>
                  <a:srgbClr val="6F70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социальную </a:t>
            </a:r>
          </a:p>
          <a:p>
            <a:pPr>
              <a:lnSpc>
                <a:spcPts val="2100"/>
              </a:lnSpc>
            </a:pPr>
            <a:r>
              <a:rPr lang="ru-RU" i="1" dirty="0" smtClean="0">
                <a:solidFill>
                  <a:srgbClr val="6F70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сферу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7542942" y="3242098"/>
            <a:ext cx="2261458" cy="0"/>
          </a:xfrm>
          <a:prstGeom prst="line">
            <a:avLst/>
          </a:prstGeom>
          <a:ln w="28575">
            <a:solidFill>
              <a:srgbClr val="6F7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381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33926" y="372978"/>
            <a:ext cx="64436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СОБСТВЕННЫЕ ДОХОДЫ БЮДЖЕТА</a:t>
            </a:r>
          </a:p>
          <a:p>
            <a:r>
              <a:rPr lang="ru-RU" sz="3200" b="1" dirty="0"/>
              <a:t>СУРГУТСКОГО РАЙОНА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890931" y="1992243"/>
            <a:ext cx="894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4EA0FF"/>
                </a:solidFill>
              </a:rPr>
              <a:t>73%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663126395"/>
              </p:ext>
            </p:extLst>
          </p:nvPr>
        </p:nvGraphicFramePr>
        <p:xfrm>
          <a:off x="518299" y="1308100"/>
          <a:ext cx="5046693" cy="554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568439" y="1992244"/>
            <a:ext cx="1218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НДФЛ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890931" y="3042846"/>
            <a:ext cx="894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4EA0FF"/>
                </a:solidFill>
              </a:rPr>
              <a:t>11%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68439" y="2950363"/>
            <a:ext cx="3096065" cy="914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ru-RU" sz="2400" dirty="0"/>
              <a:t>ДОХОДЫ</a:t>
            </a:r>
          </a:p>
          <a:p>
            <a:pPr>
              <a:lnSpc>
                <a:spcPts val="2100"/>
              </a:lnSpc>
            </a:pPr>
            <a:r>
              <a:rPr lang="ru-RU" sz="2400" dirty="0"/>
              <a:t>ОТ ИСПОЛЬЗОВАНИЯ ИМУЩЕСТВА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890931" y="4322961"/>
            <a:ext cx="686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4EA0FF"/>
                </a:solidFill>
              </a:rPr>
              <a:t>3%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69770" y="4288964"/>
            <a:ext cx="2772508" cy="914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ru-RU" sz="2400" dirty="0"/>
              <a:t>НАЛОГ НА СОВОКУПНЫЙ ДОХОД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890931" y="5678820"/>
            <a:ext cx="686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4EA0FF"/>
                </a:solidFill>
              </a:rPr>
              <a:t>2%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68440" y="5678820"/>
            <a:ext cx="2772508" cy="64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ru-RU" sz="2400" dirty="0"/>
              <a:t>НАЛОГ НА ИМУЩЕСТВО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68439" y="1116273"/>
            <a:ext cx="1612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 ТОМ ЧИСЛЕ: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3206AD-965A-5863-6FF2-12BEAFB9F3EB}"/>
              </a:ext>
            </a:extLst>
          </p:cNvPr>
          <p:cNvSpPr txBox="1"/>
          <p:nvPr/>
        </p:nvSpPr>
        <p:spPr>
          <a:xfrm>
            <a:off x="1853933" y="2117822"/>
            <a:ext cx="203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EA0FF"/>
                </a:solidFill>
              </a:rPr>
              <a:t>увеличение на </a:t>
            </a:r>
            <a:r>
              <a:rPr lang="en-US" dirty="0">
                <a:solidFill>
                  <a:srgbClr val="4EA0FF"/>
                </a:solidFill>
              </a:rPr>
              <a:t>5 %</a:t>
            </a:r>
            <a:endParaRPr lang="ru-RU" dirty="0">
              <a:solidFill>
                <a:srgbClr val="4EA0FF"/>
              </a:solidFill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01BF429E-244A-DA75-2B59-1C9F2C5A85BE}"/>
              </a:ext>
            </a:extLst>
          </p:cNvPr>
          <p:cNvSpPr/>
          <p:nvPr/>
        </p:nvSpPr>
        <p:spPr>
          <a:xfrm>
            <a:off x="6686344" y="1836123"/>
            <a:ext cx="169855" cy="169855"/>
          </a:xfrm>
          <a:prstGeom prst="ellipse">
            <a:avLst/>
          </a:prstGeom>
          <a:solidFill>
            <a:srgbClr val="4E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CB8AE66A-CDB5-8608-0B15-740D29F53394}"/>
              </a:ext>
            </a:extLst>
          </p:cNvPr>
          <p:cNvSpPr/>
          <p:nvPr/>
        </p:nvSpPr>
        <p:spPr>
          <a:xfrm>
            <a:off x="6921871" y="1837752"/>
            <a:ext cx="169855" cy="169855"/>
          </a:xfrm>
          <a:prstGeom prst="ellipse">
            <a:avLst/>
          </a:prstGeom>
          <a:solidFill>
            <a:srgbClr val="4E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D7E3F8D8-197B-6A83-A043-9F16216BEFF8}"/>
              </a:ext>
            </a:extLst>
          </p:cNvPr>
          <p:cNvSpPr/>
          <p:nvPr/>
        </p:nvSpPr>
        <p:spPr>
          <a:xfrm>
            <a:off x="7156200" y="1835279"/>
            <a:ext cx="169855" cy="169855"/>
          </a:xfrm>
          <a:prstGeom prst="ellipse">
            <a:avLst/>
          </a:prstGeom>
          <a:solidFill>
            <a:srgbClr val="4E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31BFD8CE-7EFE-BBF9-46E9-54FD52395B0D}"/>
              </a:ext>
            </a:extLst>
          </p:cNvPr>
          <p:cNvSpPr/>
          <p:nvPr/>
        </p:nvSpPr>
        <p:spPr>
          <a:xfrm>
            <a:off x="7391727" y="1835279"/>
            <a:ext cx="169855" cy="169855"/>
          </a:xfrm>
          <a:prstGeom prst="ellipse">
            <a:avLst/>
          </a:prstGeom>
          <a:solidFill>
            <a:srgbClr val="4E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D7FD4836-6139-0657-AF05-EE9456BBE4A3}"/>
              </a:ext>
            </a:extLst>
          </p:cNvPr>
          <p:cNvSpPr/>
          <p:nvPr/>
        </p:nvSpPr>
        <p:spPr>
          <a:xfrm>
            <a:off x="7638188" y="1841341"/>
            <a:ext cx="169855" cy="169855"/>
          </a:xfrm>
          <a:prstGeom prst="ellipse">
            <a:avLst/>
          </a:prstGeom>
          <a:solidFill>
            <a:srgbClr val="4E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4C345FFD-A20E-425B-DCB5-14180F89EDD7}"/>
              </a:ext>
            </a:extLst>
          </p:cNvPr>
          <p:cNvSpPr/>
          <p:nvPr/>
        </p:nvSpPr>
        <p:spPr>
          <a:xfrm>
            <a:off x="7873715" y="1837108"/>
            <a:ext cx="169855" cy="169855"/>
          </a:xfrm>
          <a:prstGeom prst="ellipse">
            <a:avLst/>
          </a:prstGeom>
          <a:solidFill>
            <a:srgbClr val="4E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8698A6A6-13CE-AEC1-4EEA-94974C280D26}"/>
              </a:ext>
            </a:extLst>
          </p:cNvPr>
          <p:cNvSpPr/>
          <p:nvPr/>
        </p:nvSpPr>
        <p:spPr>
          <a:xfrm>
            <a:off x="8108044" y="1835584"/>
            <a:ext cx="169855" cy="169855"/>
          </a:xfrm>
          <a:prstGeom prst="ellipse">
            <a:avLst/>
          </a:prstGeom>
          <a:solidFill>
            <a:srgbClr val="4E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F29BE9EC-FEC2-7E08-5FA5-53BD1C29BE27}"/>
              </a:ext>
            </a:extLst>
          </p:cNvPr>
          <p:cNvSpPr/>
          <p:nvPr/>
        </p:nvSpPr>
        <p:spPr>
          <a:xfrm>
            <a:off x="8355918" y="1836955"/>
            <a:ext cx="169855" cy="169855"/>
          </a:xfrm>
          <a:prstGeom prst="ellipse">
            <a:avLst/>
          </a:prstGeom>
          <a:solidFill>
            <a:srgbClr val="4E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C44D1894-81E8-5623-B5A3-B6A26D75AE54}"/>
              </a:ext>
            </a:extLst>
          </p:cNvPr>
          <p:cNvSpPr/>
          <p:nvPr/>
        </p:nvSpPr>
        <p:spPr>
          <a:xfrm>
            <a:off x="8591445" y="1840176"/>
            <a:ext cx="169855" cy="169855"/>
          </a:xfrm>
          <a:prstGeom prst="ellipse">
            <a:avLst/>
          </a:prstGeom>
          <a:solidFill>
            <a:srgbClr val="CBC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741528A1-99E8-3F82-E2BA-54E045510E41}"/>
              </a:ext>
            </a:extLst>
          </p:cNvPr>
          <p:cNvSpPr/>
          <p:nvPr/>
        </p:nvSpPr>
        <p:spPr>
          <a:xfrm>
            <a:off x="8825774" y="1837703"/>
            <a:ext cx="169855" cy="169855"/>
          </a:xfrm>
          <a:prstGeom prst="ellipse">
            <a:avLst/>
          </a:prstGeom>
          <a:solidFill>
            <a:srgbClr val="CBC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28A90250-4B37-2A55-51C5-5EE5A11C435E}"/>
              </a:ext>
            </a:extLst>
          </p:cNvPr>
          <p:cNvSpPr/>
          <p:nvPr/>
        </p:nvSpPr>
        <p:spPr>
          <a:xfrm>
            <a:off x="6686344" y="2701318"/>
            <a:ext cx="169855" cy="169855"/>
          </a:xfrm>
          <a:prstGeom prst="ellipse">
            <a:avLst/>
          </a:prstGeom>
          <a:solidFill>
            <a:srgbClr val="4E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40D7F55A-E1BA-3679-B6F8-2C5DB8648E20}"/>
              </a:ext>
            </a:extLst>
          </p:cNvPr>
          <p:cNvSpPr/>
          <p:nvPr/>
        </p:nvSpPr>
        <p:spPr>
          <a:xfrm>
            <a:off x="6921871" y="2702947"/>
            <a:ext cx="169855" cy="169855"/>
          </a:xfrm>
          <a:prstGeom prst="ellipse">
            <a:avLst/>
          </a:prstGeom>
          <a:solidFill>
            <a:srgbClr val="4E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8F741DB0-6C0B-70D4-8134-BB2D20AAE1D4}"/>
              </a:ext>
            </a:extLst>
          </p:cNvPr>
          <p:cNvSpPr/>
          <p:nvPr/>
        </p:nvSpPr>
        <p:spPr>
          <a:xfrm>
            <a:off x="7156200" y="2700474"/>
            <a:ext cx="169855" cy="169855"/>
          </a:xfrm>
          <a:prstGeom prst="ellipse">
            <a:avLst/>
          </a:prstGeom>
          <a:solidFill>
            <a:srgbClr val="4E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78F1CBD7-367A-BA16-F2A9-B8A50D08B8E7}"/>
              </a:ext>
            </a:extLst>
          </p:cNvPr>
          <p:cNvSpPr/>
          <p:nvPr/>
        </p:nvSpPr>
        <p:spPr>
          <a:xfrm>
            <a:off x="7391727" y="2700474"/>
            <a:ext cx="169855" cy="169855"/>
          </a:xfrm>
          <a:prstGeom prst="ellipse">
            <a:avLst/>
          </a:prstGeom>
          <a:solidFill>
            <a:srgbClr val="4E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AA3F86B8-5004-43A0-0463-2547E9E40198}"/>
              </a:ext>
            </a:extLst>
          </p:cNvPr>
          <p:cNvSpPr/>
          <p:nvPr/>
        </p:nvSpPr>
        <p:spPr>
          <a:xfrm>
            <a:off x="7638188" y="2706536"/>
            <a:ext cx="169855" cy="169855"/>
          </a:xfrm>
          <a:prstGeom prst="ellipse">
            <a:avLst/>
          </a:prstGeom>
          <a:solidFill>
            <a:srgbClr val="4E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266560D-7D49-76E2-9FE2-DD28EBB7F545}"/>
              </a:ext>
            </a:extLst>
          </p:cNvPr>
          <p:cNvSpPr/>
          <p:nvPr/>
        </p:nvSpPr>
        <p:spPr>
          <a:xfrm>
            <a:off x="7873715" y="2702303"/>
            <a:ext cx="169855" cy="169855"/>
          </a:xfrm>
          <a:prstGeom prst="ellipse">
            <a:avLst/>
          </a:prstGeom>
          <a:solidFill>
            <a:srgbClr val="CBC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BCA6263-79D7-CFAB-4702-932144B3235E}"/>
              </a:ext>
            </a:extLst>
          </p:cNvPr>
          <p:cNvSpPr/>
          <p:nvPr/>
        </p:nvSpPr>
        <p:spPr>
          <a:xfrm>
            <a:off x="8108044" y="2700779"/>
            <a:ext cx="169855" cy="169855"/>
          </a:xfrm>
          <a:prstGeom prst="ellipse">
            <a:avLst/>
          </a:prstGeom>
          <a:solidFill>
            <a:srgbClr val="CBC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4766BAED-271F-F603-D596-02202F6660DD}"/>
              </a:ext>
            </a:extLst>
          </p:cNvPr>
          <p:cNvSpPr/>
          <p:nvPr/>
        </p:nvSpPr>
        <p:spPr>
          <a:xfrm>
            <a:off x="8355918" y="2702150"/>
            <a:ext cx="169855" cy="169855"/>
          </a:xfrm>
          <a:prstGeom prst="ellipse">
            <a:avLst/>
          </a:prstGeom>
          <a:solidFill>
            <a:srgbClr val="CBC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4AA644F8-6B0E-DBA5-DF03-06110A446F1F}"/>
              </a:ext>
            </a:extLst>
          </p:cNvPr>
          <p:cNvSpPr/>
          <p:nvPr/>
        </p:nvSpPr>
        <p:spPr>
          <a:xfrm>
            <a:off x="8591445" y="2705371"/>
            <a:ext cx="169855" cy="169855"/>
          </a:xfrm>
          <a:prstGeom prst="ellipse">
            <a:avLst/>
          </a:prstGeom>
          <a:solidFill>
            <a:srgbClr val="CBC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1E7D29F2-15AB-551E-AEF2-B8E53259030C}"/>
              </a:ext>
            </a:extLst>
          </p:cNvPr>
          <p:cNvSpPr/>
          <p:nvPr/>
        </p:nvSpPr>
        <p:spPr>
          <a:xfrm>
            <a:off x="8825774" y="2702898"/>
            <a:ext cx="169855" cy="169855"/>
          </a:xfrm>
          <a:prstGeom prst="ellipse">
            <a:avLst/>
          </a:prstGeom>
          <a:solidFill>
            <a:srgbClr val="CBC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C91E2B7-35C6-4982-9A24-EE3F7908DC9D}"/>
              </a:ext>
            </a:extLst>
          </p:cNvPr>
          <p:cNvSpPr/>
          <p:nvPr/>
        </p:nvSpPr>
        <p:spPr>
          <a:xfrm>
            <a:off x="6686344" y="4014016"/>
            <a:ext cx="169855" cy="169855"/>
          </a:xfrm>
          <a:prstGeom prst="ellipse">
            <a:avLst/>
          </a:prstGeom>
          <a:solidFill>
            <a:srgbClr val="4E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469A7DA5-299E-983A-0787-0E338F2308C9}"/>
              </a:ext>
            </a:extLst>
          </p:cNvPr>
          <p:cNvSpPr/>
          <p:nvPr/>
        </p:nvSpPr>
        <p:spPr>
          <a:xfrm>
            <a:off x="6921871" y="4015645"/>
            <a:ext cx="169855" cy="169855"/>
          </a:xfrm>
          <a:prstGeom prst="ellipse">
            <a:avLst/>
          </a:prstGeom>
          <a:solidFill>
            <a:srgbClr val="4E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AC7A78B8-B992-27C3-4902-59DC4BB5FD4D}"/>
              </a:ext>
            </a:extLst>
          </p:cNvPr>
          <p:cNvSpPr/>
          <p:nvPr/>
        </p:nvSpPr>
        <p:spPr>
          <a:xfrm>
            <a:off x="7156200" y="4013172"/>
            <a:ext cx="169855" cy="169855"/>
          </a:xfrm>
          <a:prstGeom prst="ellipse">
            <a:avLst/>
          </a:prstGeom>
          <a:solidFill>
            <a:srgbClr val="4EA1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D6CBAE7C-301D-0B47-54D7-7235A57797EB}"/>
              </a:ext>
            </a:extLst>
          </p:cNvPr>
          <p:cNvSpPr/>
          <p:nvPr/>
        </p:nvSpPr>
        <p:spPr>
          <a:xfrm>
            <a:off x="7391727" y="4013172"/>
            <a:ext cx="169855" cy="169855"/>
          </a:xfrm>
          <a:prstGeom prst="ellipse">
            <a:avLst/>
          </a:prstGeom>
          <a:solidFill>
            <a:srgbClr val="CBC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2D14E0E5-C414-635C-8FA7-8B420909F18C}"/>
              </a:ext>
            </a:extLst>
          </p:cNvPr>
          <p:cNvSpPr/>
          <p:nvPr/>
        </p:nvSpPr>
        <p:spPr>
          <a:xfrm>
            <a:off x="7638188" y="4019234"/>
            <a:ext cx="169855" cy="169855"/>
          </a:xfrm>
          <a:prstGeom prst="ellipse">
            <a:avLst/>
          </a:prstGeom>
          <a:solidFill>
            <a:srgbClr val="CBC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8799F753-360D-7930-CAE7-585E746F3D97}"/>
              </a:ext>
            </a:extLst>
          </p:cNvPr>
          <p:cNvSpPr/>
          <p:nvPr/>
        </p:nvSpPr>
        <p:spPr>
          <a:xfrm>
            <a:off x="7873715" y="4015001"/>
            <a:ext cx="169855" cy="169855"/>
          </a:xfrm>
          <a:prstGeom prst="ellipse">
            <a:avLst/>
          </a:prstGeom>
          <a:solidFill>
            <a:srgbClr val="CBC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56780767-9DF2-4A89-185B-F38427FFB53E}"/>
              </a:ext>
            </a:extLst>
          </p:cNvPr>
          <p:cNvSpPr/>
          <p:nvPr/>
        </p:nvSpPr>
        <p:spPr>
          <a:xfrm>
            <a:off x="8108044" y="4013477"/>
            <a:ext cx="169855" cy="169855"/>
          </a:xfrm>
          <a:prstGeom prst="ellipse">
            <a:avLst/>
          </a:prstGeom>
          <a:solidFill>
            <a:srgbClr val="CBC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15CF379E-5F6D-77C6-8EB4-9DA1FAF15227}"/>
              </a:ext>
            </a:extLst>
          </p:cNvPr>
          <p:cNvSpPr/>
          <p:nvPr/>
        </p:nvSpPr>
        <p:spPr>
          <a:xfrm>
            <a:off x="8355918" y="4014848"/>
            <a:ext cx="169855" cy="169855"/>
          </a:xfrm>
          <a:prstGeom prst="ellipse">
            <a:avLst/>
          </a:prstGeom>
          <a:solidFill>
            <a:srgbClr val="CBC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D49C98E-E874-4E74-53EB-8FFE06F3FF83}"/>
              </a:ext>
            </a:extLst>
          </p:cNvPr>
          <p:cNvSpPr/>
          <p:nvPr/>
        </p:nvSpPr>
        <p:spPr>
          <a:xfrm>
            <a:off x="8591445" y="4018069"/>
            <a:ext cx="169855" cy="169855"/>
          </a:xfrm>
          <a:prstGeom prst="ellipse">
            <a:avLst/>
          </a:prstGeom>
          <a:solidFill>
            <a:srgbClr val="CBC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58EEE8EB-26E6-4FE5-79A8-36C9495CECD9}"/>
              </a:ext>
            </a:extLst>
          </p:cNvPr>
          <p:cNvSpPr/>
          <p:nvPr/>
        </p:nvSpPr>
        <p:spPr>
          <a:xfrm>
            <a:off x="8825774" y="4015596"/>
            <a:ext cx="169855" cy="169855"/>
          </a:xfrm>
          <a:prstGeom prst="ellipse">
            <a:avLst/>
          </a:prstGeom>
          <a:solidFill>
            <a:srgbClr val="CBC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89BF060A-7FEC-1E59-D1C0-FB5615E6AC1B}"/>
              </a:ext>
            </a:extLst>
          </p:cNvPr>
          <p:cNvSpPr/>
          <p:nvPr/>
        </p:nvSpPr>
        <p:spPr>
          <a:xfrm>
            <a:off x="6686344" y="5418612"/>
            <a:ext cx="169855" cy="169855"/>
          </a:xfrm>
          <a:prstGeom prst="ellipse">
            <a:avLst/>
          </a:prstGeom>
          <a:solidFill>
            <a:srgbClr val="4E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A294F36B-2FAF-C513-EA5E-6202D27E682C}"/>
              </a:ext>
            </a:extLst>
          </p:cNvPr>
          <p:cNvSpPr/>
          <p:nvPr/>
        </p:nvSpPr>
        <p:spPr>
          <a:xfrm>
            <a:off x="6921871" y="5420241"/>
            <a:ext cx="169855" cy="169855"/>
          </a:xfrm>
          <a:prstGeom prst="ellipse">
            <a:avLst/>
          </a:prstGeom>
          <a:solidFill>
            <a:srgbClr val="4E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D9DA2428-66C8-A83E-2892-AF70AD84FCFC}"/>
              </a:ext>
            </a:extLst>
          </p:cNvPr>
          <p:cNvSpPr/>
          <p:nvPr/>
        </p:nvSpPr>
        <p:spPr>
          <a:xfrm>
            <a:off x="7156200" y="5417768"/>
            <a:ext cx="169855" cy="169855"/>
          </a:xfrm>
          <a:prstGeom prst="ellipse">
            <a:avLst/>
          </a:prstGeom>
          <a:solidFill>
            <a:srgbClr val="CBC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48924824-EF5F-798D-186B-F134A686EC81}"/>
              </a:ext>
            </a:extLst>
          </p:cNvPr>
          <p:cNvSpPr/>
          <p:nvPr/>
        </p:nvSpPr>
        <p:spPr>
          <a:xfrm>
            <a:off x="7391727" y="5417768"/>
            <a:ext cx="169855" cy="169855"/>
          </a:xfrm>
          <a:prstGeom prst="ellipse">
            <a:avLst/>
          </a:prstGeom>
          <a:solidFill>
            <a:srgbClr val="CBC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8F441AE1-4359-975C-5EF5-6B55AF2398B6}"/>
              </a:ext>
            </a:extLst>
          </p:cNvPr>
          <p:cNvSpPr/>
          <p:nvPr/>
        </p:nvSpPr>
        <p:spPr>
          <a:xfrm>
            <a:off x="7638188" y="5423830"/>
            <a:ext cx="169855" cy="169855"/>
          </a:xfrm>
          <a:prstGeom prst="ellipse">
            <a:avLst/>
          </a:prstGeom>
          <a:solidFill>
            <a:srgbClr val="CBC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1EBCE13C-96F3-06C4-B9C0-303D4A8749DB}"/>
              </a:ext>
            </a:extLst>
          </p:cNvPr>
          <p:cNvSpPr/>
          <p:nvPr/>
        </p:nvSpPr>
        <p:spPr>
          <a:xfrm>
            <a:off x="7873715" y="5419597"/>
            <a:ext cx="169855" cy="169855"/>
          </a:xfrm>
          <a:prstGeom prst="ellipse">
            <a:avLst/>
          </a:prstGeom>
          <a:solidFill>
            <a:srgbClr val="CBC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32DF97E6-9CB4-CFB8-AEAE-BC4C318C13BD}"/>
              </a:ext>
            </a:extLst>
          </p:cNvPr>
          <p:cNvSpPr/>
          <p:nvPr/>
        </p:nvSpPr>
        <p:spPr>
          <a:xfrm>
            <a:off x="8108044" y="5418073"/>
            <a:ext cx="169855" cy="169855"/>
          </a:xfrm>
          <a:prstGeom prst="ellipse">
            <a:avLst/>
          </a:prstGeom>
          <a:solidFill>
            <a:srgbClr val="CBC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4A80B9EF-ED9E-64CE-EADC-AB491D275E54}"/>
              </a:ext>
            </a:extLst>
          </p:cNvPr>
          <p:cNvSpPr/>
          <p:nvPr/>
        </p:nvSpPr>
        <p:spPr>
          <a:xfrm>
            <a:off x="8355918" y="5419444"/>
            <a:ext cx="169855" cy="169855"/>
          </a:xfrm>
          <a:prstGeom prst="ellipse">
            <a:avLst/>
          </a:prstGeom>
          <a:solidFill>
            <a:srgbClr val="CBC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5D54C497-5079-EEE6-5776-5F07C0D46267}"/>
              </a:ext>
            </a:extLst>
          </p:cNvPr>
          <p:cNvSpPr/>
          <p:nvPr/>
        </p:nvSpPr>
        <p:spPr>
          <a:xfrm>
            <a:off x="8591445" y="5422665"/>
            <a:ext cx="169855" cy="169855"/>
          </a:xfrm>
          <a:prstGeom prst="ellipse">
            <a:avLst/>
          </a:prstGeom>
          <a:solidFill>
            <a:srgbClr val="CBC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B6C1B88F-636D-5D62-DC74-A4992CCCC0BE}"/>
              </a:ext>
            </a:extLst>
          </p:cNvPr>
          <p:cNvSpPr/>
          <p:nvPr/>
        </p:nvSpPr>
        <p:spPr>
          <a:xfrm>
            <a:off x="8825774" y="5420192"/>
            <a:ext cx="169855" cy="169855"/>
          </a:xfrm>
          <a:prstGeom prst="ellipse">
            <a:avLst/>
          </a:prstGeom>
          <a:solidFill>
            <a:srgbClr val="CBC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F2DBF4-B8F3-959C-0C15-6FCB1A86F2C5}"/>
              </a:ext>
            </a:extLst>
          </p:cNvPr>
          <p:cNvSpPr txBox="1"/>
          <p:nvPr/>
        </p:nvSpPr>
        <p:spPr>
          <a:xfrm>
            <a:off x="884366" y="1772169"/>
            <a:ext cx="139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млн. рублей</a:t>
            </a:r>
          </a:p>
        </p:txBody>
      </p:sp>
      <p:sp>
        <p:nvSpPr>
          <p:cNvPr id="71" name="Полилиния: фигура 1">
            <a:extLst>
              <a:ext uri="{FF2B5EF4-FFF2-40B4-BE49-F238E27FC236}">
                <a16:creationId xmlns:a16="http://schemas.microsoft.com/office/drawing/2014/main" id="{D0CE35E8-D20C-FF48-C9D3-CDBE8019270D}"/>
              </a:ext>
            </a:extLst>
          </p:cNvPr>
          <p:cNvSpPr/>
          <p:nvPr/>
        </p:nvSpPr>
        <p:spPr>
          <a:xfrm flipH="1">
            <a:off x="2133600" y="2463474"/>
            <a:ext cx="1643743" cy="389264"/>
          </a:xfrm>
          <a:custGeom>
            <a:avLst/>
            <a:gdLst>
              <a:gd name="connsiteX0" fmla="*/ 0 w 1447800"/>
              <a:gd name="connsiteY0" fmla="*/ 0 h 180975"/>
              <a:gd name="connsiteX1" fmla="*/ 1447800 w 1447800"/>
              <a:gd name="connsiteY1" fmla="*/ 0 h 180975"/>
              <a:gd name="connsiteX2" fmla="*/ 1447800 w 1447800"/>
              <a:gd name="connsiteY2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0" h="180975">
                <a:moveTo>
                  <a:pt x="0" y="0"/>
                </a:moveTo>
                <a:lnTo>
                  <a:pt x="1447800" y="0"/>
                </a:lnTo>
                <a:lnTo>
                  <a:pt x="1447800" y="180975"/>
                </a:lnTo>
              </a:path>
            </a:pathLst>
          </a:custGeom>
          <a:noFill/>
          <a:ln w="19050">
            <a:solidFill>
              <a:srgbClr val="CBCE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345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6357" y="163856"/>
            <a:ext cx="5177636" cy="1364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200" b="1" dirty="0"/>
              <a:t>СВЕДЕНИЯ ОБ ОБЪЁМЕ </a:t>
            </a:r>
          </a:p>
          <a:p>
            <a:pPr>
              <a:lnSpc>
                <a:spcPts val="3300"/>
              </a:lnSpc>
            </a:pPr>
            <a:r>
              <a:rPr lang="ru-RU" sz="3200" b="1" dirty="0"/>
              <a:t>МУНИЦИПАЛЬНОГО ДОЛГА </a:t>
            </a:r>
          </a:p>
          <a:p>
            <a:pPr>
              <a:lnSpc>
                <a:spcPts val="3300"/>
              </a:lnSpc>
            </a:pPr>
            <a:r>
              <a:rPr lang="ru-RU" sz="3200" b="1" dirty="0"/>
              <a:t>СУРГУТСКОГО РАЙОНА</a:t>
            </a:r>
          </a:p>
        </p:txBody>
      </p:sp>
      <p:graphicFrame>
        <p:nvGraphicFramePr>
          <p:cNvPr id="21" name="Объект 3">
            <a:extLst>
              <a:ext uri="{FF2B5EF4-FFF2-40B4-BE49-F238E27FC236}">
                <a16:creationId xmlns:a16="http://schemas.microsoft.com/office/drawing/2014/main" id="{B050E42D-1C0D-FE1B-3C75-D0104414EC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836454"/>
              </p:ext>
            </p:extLst>
          </p:nvPr>
        </p:nvGraphicFramePr>
        <p:xfrm>
          <a:off x="819151" y="1629013"/>
          <a:ext cx="4695824" cy="35214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87124">
                  <a:extLst>
                    <a:ext uri="{9D8B030D-6E8A-4147-A177-3AD203B41FA5}">
                      <a16:colId xmlns:a16="http://schemas.microsoft.com/office/drawing/2014/main" val="659761563"/>
                    </a:ext>
                  </a:extLst>
                </a:gridCol>
                <a:gridCol w="400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8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100881" marR="100881" marT="50441" marB="50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Наименование 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0881" marR="100881" marT="50441" marB="504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B515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55435" marR="55435" marT="0" marB="0" anchor="ctr">
                    <a:lnL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B515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Кредиты, привлеченные от кредитных организаций в валюте Российской Федерации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4B5152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35" marR="55435" marT="0" marB="0" anchor="ctr">
                    <a:lnL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B515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55435" marR="55435" marT="0" marB="0" anchor="ctr">
                    <a:lnL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B515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Бюджетные кредиты, привлеченные в валюте Российской Федерации из</a:t>
                      </a:r>
                      <a:r>
                        <a:rPr kumimoji="0" lang="ru-RU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5152"/>
                          </a:solidFill>
                          <a:effectLst/>
                          <a:uLnTx/>
                          <a:uFillTx/>
                          <a:latin typeface="+mn-lt"/>
                          <a:cs typeface="Arial" panose="020B0604020202020204" pitchFamily="34" charset="0"/>
                        </a:rPr>
                        <a:t> других бюджетов бюджетной системы Российской Федерации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4B5152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35" marR="55435" marT="0" marB="0" anchor="ctr">
                    <a:lnL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26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B515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55435" marR="55435" marT="0" marB="0" anchor="ctr">
                    <a:lnL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B515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Муниципальные ценные бумаги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4B5152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35" marR="55435" marT="0" marB="0" anchor="ctr">
                    <a:lnL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29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B515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55435" marR="55435" marT="0" marB="0" anchor="ctr">
                    <a:lnL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B515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Муниципальные гарантии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4B5152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35" marR="55435" marT="0" marB="0" anchor="ctr">
                    <a:lnL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35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B515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55435" marR="55435" marT="0" marB="0" anchor="ctr">
                    <a:lnL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B515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Сумма муниципального долга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4B5152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35" marR="55435" marT="0" marB="0" anchor="ctr">
                    <a:lnL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CE1DF877-E9B8-0D41-033E-8F97306BF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330514"/>
              </p:ext>
            </p:extLst>
          </p:nvPr>
        </p:nvGraphicFramePr>
        <p:xfrm>
          <a:off x="5514975" y="1629012"/>
          <a:ext cx="5943099" cy="35147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3760">
                  <a:extLst>
                    <a:ext uri="{9D8B030D-6E8A-4147-A177-3AD203B41FA5}">
                      <a16:colId xmlns:a16="http://schemas.microsoft.com/office/drawing/2014/main" val="1420581600"/>
                    </a:ext>
                  </a:extLst>
                </a:gridCol>
                <a:gridCol w="1281041">
                  <a:extLst>
                    <a:ext uri="{9D8B030D-6E8A-4147-A177-3AD203B41FA5}">
                      <a16:colId xmlns:a16="http://schemas.microsoft.com/office/drawing/2014/main" val="1024921213"/>
                    </a:ext>
                  </a:extLst>
                </a:gridCol>
                <a:gridCol w="1389149">
                  <a:extLst>
                    <a:ext uri="{9D8B030D-6E8A-4147-A177-3AD203B41FA5}">
                      <a16:colId xmlns:a16="http://schemas.microsoft.com/office/drawing/2014/main" val="3933917583"/>
                    </a:ext>
                  </a:extLst>
                </a:gridCol>
                <a:gridCol w="1389149">
                  <a:extLst>
                    <a:ext uri="{9D8B030D-6E8A-4147-A177-3AD203B41FA5}">
                      <a16:colId xmlns:a16="http://schemas.microsoft.com/office/drawing/2014/main" val="578650246"/>
                    </a:ext>
                  </a:extLst>
                </a:gridCol>
              </a:tblGrid>
              <a:tr h="1062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 состоянию на 01.01.2021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0881" marR="100881" marT="50441" marB="504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 состоянию на 31.12.2021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5435" marR="55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Верхний предел муниципального долга на 01.01.2022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5435" marR="55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Предельный объём муниципального долга на 01.01.2022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5435" marR="55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925691"/>
                  </a:ext>
                </a:extLst>
              </a:tr>
              <a:tr h="4913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B515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100881" marR="100881" marT="50441" marB="50441" anchor="ctr" horzOverflow="overflow">
                    <a:lnL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B515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100881" marR="100881" marT="50441" marB="50441" anchor="ctr" horzOverflow="overflow">
                    <a:lnL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B515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100881" marR="100881" marT="50441" marB="50441" anchor="ctr" horzOverflow="overflow">
                    <a:lnL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B515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100881" marR="100881" marT="50441" marB="50441" anchor="ctr" horzOverflow="overflow">
                    <a:lnL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377331"/>
                  </a:ext>
                </a:extLst>
              </a:tr>
              <a:tr h="6208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B515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100881" marR="100881" marT="50441" marB="50441" anchor="ctr" horzOverflow="overflow">
                    <a:lnL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B515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100881" marR="100881" marT="50441" marB="50441" anchor="ctr" horzOverflow="overflow">
                    <a:lnL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B515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100881" marR="100881" marT="50441" marB="50441" anchor="ctr" horzOverflow="overflow">
                    <a:lnL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B515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100881" marR="100881" marT="50441" marB="50441" anchor="ctr" horzOverflow="overflow">
                    <a:lnL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718188"/>
                  </a:ext>
                </a:extLst>
              </a:tr>
              <a:tr h="395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B515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100881" marR="100881" marT="50441" marB="50441" anchor="ctr" horzOverflow="overflow">
                    <a:lnL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B515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100881" marR="100881" marT="50441" marB="50441" anchor="ctr" horzOverflow="overflow">
                    <a:lnL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B515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100881" marR="100881" marT="50441" marB="50441" anchor="ctr" horzOverflow="overflow">
                    <a:lnL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B515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100881" marR="100881" marT="50441" marB="50441" anchor="ctr" horzOverflow="overflow">
                    <a:lnL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618422"/>
                  </a:ext>
                </a:extLst>
              </a:tr>
              <a:tr h="4863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B515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100881" marR="100881" marT="50441" marB="50441" anchor="ctr" horzOverflow="overflow">
                    <a:lnL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B515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100881" marR="100881" marT="50441" marB="50441" anchor="ctr" horzOverflow="overflow">
                    <a:lnL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B515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100881" marR="100881" marT="50441" marB="50441" anchor="ctr" horzOverflow="overflow">
                    <a:lnL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B515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100881" marR="100881" marT="50441" marB="50441" anchor="ctr" horzOverflow="overflow">
                    <a:lnL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375339"/>
                  </a:ext>
                </a:extLst>
              </a:tr>
              <a:tr h="457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B515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100881" marR="100881" marT="50441" marB="50441" anchor="ctr" horzOverflow="overflow">
                    <a:lnL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B515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100881" marR="100881" marT="50441" marB="50441" anchor="ctr" horzOverflow="overflow">
                    <a:lnL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B515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100881" marR="100881" marT="50441" marB="50441" anchor="ctr" horzOverflow="overflow">
                    <a:lnL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B515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100881" marR="100881" marT="50441" marB="50441" anchor="ctr" horzOverflow="overflow">
                    <a:lnL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9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341607"/>
                  </a:ext>
                </a:extLst>
              </a:tr>
            </a:tbl>
          </a:graphicData>
        </a:graphic>
      </p:graphicFrame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3AED827-E254-4D94-7BCA-577985DD8FAF}"/>
              </a:ext>
            </a:extLst>
          </p:cNvPr>
          <p:cNvSpPr/>
          <p:nvPr/>
        </p:nvSpPr>
        <p:spPr>
          <a:xfrm>
            <a:off x="6486526" y="5363038"/>
            <a:ext cx="4972049" cy="1180638"/>
          </a:xfrm>
          <a:prstGeom prst="rect">
            <a:avLst/>
          </a:prstGeom>
          <a:solidFill>
            <a:srgbClr val="CBC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4FF9CA3-330A-2CA0-44A3-8C6B218D9F5B}"/>
              </a:ext>
            </a:extLst>
          </p:cNvPr>
          <p:cNvSpPr/>
          <p:nvPr/>
        </p:nvSpPr>
        <p:spPr>
          <a:xfrm>
            <a:off x="819151" y="5349055"/>
            <a:ext cx="4972049" cy="1194620"/>
          </a:xfrm>
          <a:prstGeom prst="rect">
            <a:avLst/>
          </a:prstGeom>
          <a:solidFill>
            <a:srgbClr val="CBC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39E823B-0CEB-D02B-45E6-6BFAED4F0405}"/>
              </a:ext>
            </a:extLst>
          </p:cNvPr>
          <p:cNvSpPr/>
          <p:nvPr/>
        </p:nvSpPr>
        <p:spPr>
          <a:xfrm>
            <a:off x="1297344" y="5381866"/>
            <a:ext cx="40156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cs typeface="Arial" panose="020B0604020202020204" pitchFamily="34" charset="0"/>
              </a:rPr>
              <a:t>В 2021 ГОДУ СУРГУТСКИЙ МУНИЦИПАЛЬНЫЙ РАЙОН ХАНТЫ-МАНСИЙСКОГО АВТОНОМНОГО ОКРУГА - ЮГРЫ ГАРАНТОМ НЕ ВЫСТУПАЛ, МУНИЦИПАЛЬНЫЕ ЗАИМСТВОВАНИЯ НЕ ОСУЩЕСТВЛЯЛ</a:t>
            </a:r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E924C9E-9F20-92D5-60DC-0AE23225C361}"/>
              </a:ext>
            </a:extLst>
          </p:cNvPr>
          <p:cNvSpPr/>
          <p:nvPr/>
        </p:nvSpPr>
        <p:spPr>
          <a:xfrm>
            <a:off x="6718987" y="5653977"/>
            <a:ext cx="45071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cs typeface="Arial" panose="020B0604020202020204" pitchFamily="34" charset="0"/>
              </a:rPr>
              <a:t>МУНИЦИПАЛЬНЫЙ ДОЛГ ПО СОСТОЯНИЮ </a:t>
            </a:r>
            <a:endParaRPr lang="en-US" sz="1600" dirty="0">
              <a:cs typeface="Arial" panose="020B0604020202020204" pitchFamily="34" charset="0"/>
            </a:endParaRPr>
          </a:p>
          <a:p>
            <a:pPr lvl="0" algn="ctr"/>
            <a:r>
              <a:rPr lang="ru-RU" sz="1600" dirty="0">
                <a:cs typeface="Arial" panose="020B0604020202020204" pitchFamily="34" charset="0"/>
              </a:rPr>
              <a:t>НА 01.01.202</a:t>
            </a:r>
            <a:r>
              <a:rPr lang="en-US" sz="1600" dirty="0">
                <a:cs typeface="Arial" panose="020B0604020202020204" pitchFamily="34" charset="0"/>
              </a:rPr>
              <a:t>2</a:t>
            </a:r>
            <a:r>
              <a:rPr lang="ru-RU" sz="1600" dirty="0">
                <a:cs typeface="Arial" panose="020B0604020202020204" pitchFamily="34" charset="0"/>
              </a:rPr>
              <a:t> ГОДА РАВЕН 0,0 РУБЛЕЙ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endParaRPr lang="ru-RU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899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E2B72F5-0964-6DDE-D24C-E9BF7C02A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674590" y="4446332"/>
            <a:ext cx="910757" cy="9107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9BE810-2254-B651-1C0E-577627FF69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653796" y="2419521"/>
            <a:ext cx="776328" cy="7763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A50FDF-338D-E230-693F-91ECC4340F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203003" y="3392994"/>
            <a:ext cx="920241" cy="72852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E0B0CC-BDB1-18B9-0BF8-2145F3CD8E62}"/>
              </a:ext>
            </a:extLst>
          </p:cNvPr>
          <p:cNvSpPr/>
          <p:nvPr/>
        </p:nvSpPr>
        <p:spPr>
          <a:xfrm>
            <a:off x="6662138" y="702905"/>
            <a:ext cx="4807970" cy="535461"/>
          </a:xfrm>
          <a:prstGeom prst="rect">
            <a:avLst/>
          </a:prstGeom>
          <a:solidFill>
            <a:srgbClr val="CBC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33926" y="372978"/>
            <a:ext cx="42827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РАСХОДЫ БЮДЖЕТА</a:t>
            </a:r>
          </a:p>
          <a:p>
            <a:r>
              <a:rPr lang="ru-RU" sz="3200" b="1" dirty="0"/>
              <a:t>СУРГУТСКОГО РАЙОНА </a:t>
            </a:r>
          </a:p>
          <a:p>
            <a:endParaRPr lang="ru-RU" sz="3200" b="1" dirty="0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A39D4A02-4A37-416D-5F6E-2D1992A9BA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5418236"/>
              </p:ext>
            </p:extLst>
          </p:nvPr>
        </p:nvGraphicFramePr>
        <p:xfrm>
          <a:off x="406129" y="1359164"/>
          <a:ext cx="5046693" cy="5498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CADABE2-C4D2-8547-BA9E-7894D504CE86}"/>
              </a:ext>
            </a:extLst>
          </p:cNvPr>
          <p:cNvSpPr txBox="1"/>
          <p:nvPr/>
        </p:nvSpPr>
        <p:spPr>
          <a:xfrm>
            <a:off x="741922" y="1816404"/>
            <a:ext cx="139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млн. рублей</a:t>
            </a: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D0CE35E8-D20C-FF48-C9D3-CDBE8019270D}"/>
              </a:ext>
            </a:extLst>
          </p:cNvPr>
          <p:cNvSpPr/>
          <p:nvPr/>
        </p:nvSpPr>
        <p:spPr>
          <a:xfrm>
            <a:off x="2325137" y="2278837"/>
            <a:ext cx="1856830" cy="180975"/>
          </a:xfrm>
          <a:custGeom>
            <a:avLst/>
            <a:gdLst>
              <a:gd name="connsiteX0" fmla="*/ 0 w 1447800"/>
              <a:gd name="connsiteY0" fmla="*/ 0 h 180975"/>
              <a:gd name="connsiteX1" fmla="*/ 1447800 w 1447800"/>
              <a:gd name="connsiteY1" fmla="*/ 0 h 180975"/>
              <a:gd name="connsiteX2" fmla="*/ 1447800 w 1447800"/>
              <a:gd name="connsiteY2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0" h="180975">
                <a:moveTo>
                  <a:pt x="0" y="0"/>
                </a:moveTo>
                <a:lnTo>
                  <a:pt x="1447800" y="0"/>
                </a:lnTo>
                <a:lnTo>
                  <a:pt x="1447800" y="180975"/>
                </a:lnTo>
              </a:path>
            </a:pathLst>
          </a:custGeom>
          <a:noFill/>
          <a:ln w="19050">
            <a:solidFill>
              <a:srgbClr val="CBCE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D5CB0A-BAA8-FF90-3F03-7A2D55044563}"/>
              </a:ext>
            </a:extLst>
          </p:cNvPr>
          <p:cNvSpPr txBox="1"/>
          <p:nvPr/>
        </p:nvSpPr>
        <p:spPr>
          <a:xfrm>
            <a:off x="2248112" y="1942638"/>
            <a:ext cx="204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EA0FF"/>
                </a:solidFill>
              </a:rPr>
              <a:t>исполнение </a:t>
            </a:r>
            <a:r>
              <a:rPr lang="ru-RU" dirty="0" smtClean="0">
                <a:solidFill>
                  <a:srgbClr val="4EA0FF"/>
                </a:solidFill>
              </a:rPr>
              <a:t>9</a:t>
            </a:r>
            <a:r>
              <a:rPr lang="en-US" dirty="0" smtClean="0">
                <a:solidFill>
                  <a:srgbClr val="4EA0FF"/>
                </a:solidFill>
              </a:rPr>
              <a:t>8,7</a:t>
            </a:r>
            <a:r>
              <a:rPr lang="ru-RU" dirty="0" smtClean="0">
                <a:solidFill>
                  <a:srgbClr val="4EA0FF"/>
                </a:solidFill>
              </a:rPr>
              <a:t>%</a:t>
            </a:r>
            <a:endParaRPr lang="ru-RU" dirty="0">
              <a:solidFill>
                <a:srgbClr val="4EA0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0C8998-5796-F2D1-0996-D5CA0FF6A3F3}"/>
              </a:ext>
            </a:extLst>
          </p:cNvPr>
          <p:cNvSpPr txBox="1"/>
          <p:nvPr/>
        </p:nvSpPr>
        <p:spPr>
          <a:xfrm>
            <a:off x="6665080" y="367967"/>
            <a:ext cx="463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МУНИЦИПАЛЬНЫЕ ПРОГРАММЫ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11F3B3C6-0D38-5802-B394-623955A7B2B4}"/>
              </a:ext>
            </a:extLst>
          </p:cNvPr>
          <p:cNvSpPr/>
          <p:nvPr/>
        </p:nvSpPr>
        <p:spPr>
          <a:xfrm>
            <a:off x="6674590" y="702905"/>
            <a:ext cx="4466189" cy="535462"/>
          </a:xfrm>
          <a:prstGeom prst="rect">
            <a:avLst/>
          </a:prstGeom>
          <a:solidFill>
            <a:srgbClr val="4E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DC56DD7-8033-56C8-F901-6B4DD1021721}"/>
              </a:ext>
            </a:extLst>
          </p:cNvPr>
          <p:cNvSpPr/>
          <p:nvPr/>
        </p:nvSpPr>
        <p:spPr>
          <a:xfrm>
            <a:off x="10184991" y="678247"/>
            <a:ext cx="901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99%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5BAC8ED3-26AC-F7C4-F5CF-59D673A68B44}"/>
              </a:ext>
            </a:extLst>
          </p:cNvPr>
          <p:cNvSpPr/>
          <p:nvPr/>
        </p:nvSpPr>
        <p:spPr>
          <a:xfrm>
            <a:off x="6662138" y="1694102"/>
            <a:ext cx="4807970" cy="535461"/>
          </a:xfrm>
          <a:prstGeom prst="rect">
            <a:avLst/>
          </a:prstGeom>
          <a:solidFill>
            <a:srgbClr val="CBC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F081560-462B-C267-A07F-568AAD5F205C}"/>
              </a:ext>
            </a:extLst>
          </p:cNvPr>
          <p:cNvSpPr txBox="1"/>
          <p:nvPr/>
        </p:nvSpPr>
        <p:spPr>
          <a:xfrm>
            <a:off x="6665080" y="1359164"/>
            <a:ext cx="463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ИНВЕСТИЦИОННЫЕ РАСХОДЫ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ADC33D43-6B7F-7F35-51E7-6333DD48921F}"/>
              </a:ext>
            </a:extLst>
          </p:cNvPr>
          <p:cNvSpPr/>
          <p:nvPr/>
        </p:nvSpPr>
        <p:spPr>
          <a:xfrm>
            <a:off x="6645902" y="1694102"/>
            <a:ext cx="1687990" cy="535462"/>
          </a:xfrm>
          <a:prstGeom prst="rect">
            <a:avLst/>
          </a:prstGeom>
          <a:solidFill>
            <a:srgbClr val="4E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99D95545-A501-F5A3-BB92-DD2D765266EE}"/>
              </a:ext>
            </a:extLst>
          </p:cNvPr>
          <p:cNvSpPr/>
          <p:nvPr/>
        </p:nvSpPr>
        <p:spPr>
          <a:xfrm>
            <a:off x="6996833" y="1669444"/>
            <a:ext cx="12985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11,7%</a:t>
            </a:r>
            <a:r>
              <a:rPr lang="en-US" sz="3200" b="1" dirty="0">
                <a:solidFill>
                  <a:schemeClr val="bg1"/>
                </a:solidFill>
              </a:rPr>
              <a:t>\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14936B6-60CF-8208-77A1-CF82BC465C92}"/>
              </a:ext>
            </a:extLst>
          </p:cNvPr>
          <p:cNvSpPr txBox="1"/>
          <p:nvPr/>
        </p:nvSpPr>
        <p:spPr>
          <a:xfrm>
            <a:off x="8234300" y="4129215"/>
            <a:ext cx="2294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РАСХОДЫ НА</a:t>
            </a:r>
          </a:p>
          <a:p>
            <a:r>
              <a:rPr lang="ru-RU" dirty="0"/>
              <a:t>КАПИТАЛЬНОЕ</a:t>
            </a:r>
          </a:p>
          <a:p>
            <a:r>
              <a:rPr lang="ru-RU" dirty="0"/>
              <a:t>СТРОИТЕЛЬСТВО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54CC8D1-AF96-1BA6-FFFB-DEB2B66FC093}"/>
              </a:ext>
            </a:extLst>
          </p:cNvPr>
          <p:cNvSpPr txBox="1"/>
          <p:nvPr/>
        </p:nvSpPr>
        <p:spPr>
          <a:xfrm>
            <a:off x="8241526" y="4924297"/>
            <a:ext cx="2589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4EA0FF"/>
                </a:solidFill>
              </a:rPr>
              <a:t>1,536 </a:t>
            </a:r>
            <a:r>
              <a:rPr lang="ru-RU" sz="2000" b="1" dirty="0">
                <a:solidFill>
                  <a:srgbClr val="4EA0FF"/>
                </a:solidFill>
              </a:rPr>
              <a:t>млрд</a:t>
            </a:r>
            <a:r>
              <a:rPr lang="ru-RU" sz="2000" b="1" dirty="0" smtClean="0">
                <a:solidFill>
                  <a:srgbClr val="4EA0FF"/>
                </a:solidFill>
              </a:rPr>
              <a:t>. рублей</a:t>
            </a:r>
            <a:endParaRPr lang="ru-RU" sz="2000" b="1" dirty="0">
              <a:solidFill>
                <a:srgbClr val="4EA0FF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77774F0-9F3E-C3BC-8205-4C8263744BD6}"/>
              </a:ext>
            </a:extLst>
          </p:cNvPr>
          <p:cNvSpPr txBox="1"/>
          <p:nvPr/>
        </p:nvSpPr>
        <p:spPr>
          <a:xfrm>
            <a:off x="9666720" y="3176167"/>
            <a:ext cx="2294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РАСХОДЫ НА</a:t>
            </a:r>
          </a:p>
          <a:p>
            <a:r>
              <a:rPr lang="ru-RU" dirty="0"/>
              <a:t>БЛАГОУСТРОЙСТВО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1BDF830-9A74-168B-4000-739D9DEE683C}"/>
              </a:ext>
            </a:extLst>
          </p:cNvPr>
          <p:cNvSpPr txBox="1"/>
          <p:nvPr/>
        </p:nvSpPr>
        <p:spPr>
          <a:xfrm>
            <a:off x="9666720" y="3713927"/>
            <a:ext cx="2294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4EA0FF"/>
                </a:solidFill>
              </a:rPr>
              <a:t>199,0 </a:t>
            </a:r>
            <a:r>
              <a:rPr lang="ru-RU" sz="2000" b="1" dirty="0">
                <a:solidFill>
                  <a:srgbClr val="4EA0FF"/>
                </a:solidFill>
              </a:rPr>
              <a:t>млн</a:t>
            </a:r>
            <a:r>
              <a:rPr lang="ru-RU" sz="2000" b="1" dirty="0" smtClean="0">
                <a:solidFill>
                  <a:srgbClr val="4EA0FF"/>
                </a:solidFill>
              </a:rPr>
              <a:t>. рублей</a:t>
            </a:r>
            <a:endParaRPr lang="ru-RU" sz="2000" b="1" dirty="0">
              <a:solidFill>
                <a:srgbClr val="4EA0FF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9C8A10-4DCD-65A2-C9AE-64715B6C7640}"/>
              </a:ext>
            </a:extLst>
          </p:cNvPr>
          <p:cNvSpPr txBox="1"/>
          <p:nvPr/>
        </p:nvSpPr>
        <p:spPr>
          <a:xfrm>
            <a:off x="6645902" y="5389771"/>
            <a:ext cx="2854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РАСХОДЫ НА </a:t>
            </a:r>
          </a:p>
          <a:p>
            <a:r>
              <a:rPr lang="ru-RU" dirty="0" smtClean="0"/>
              <a:t>ЖИЛИЩНЫЕ </a:t>
            </a:r>
          </a:p>
          <a:p>
            <a:r>
              <a:rPr lang="ru-RU" dirty="0" smtClean="0"/>
              <a:t>ПРОГРАММЫ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063FA2-DC84-A772-AA3F-1AE94D3CA24C}"/>
              </a:ext>
            </a:extLst>
          </p:cNvPr>
          <p:cNvSpPr txBox="1"/>
          <p:nvPr/>
        </p:nvSpPr>
        <p:spPr>
          <a:xfrm>
            <a:off x="6645902" y="6221715"/>
            <a:ext cx="2294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4EA0FF"/>
                </a:solidFill>
              </a:rPr>
              <a:t>924,9 млн. рублей</a:t>
            </a:r>
            <a:endParaRPr lang="ru-RU" sz="2000" b="1" dirty="0">
              <a:solidFill>
                <a:srgbClr val="4EA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980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913440" y="1819860"/>
            <a:ext cx="4265913" cy="4265913"/>
          </a:xfrm>
          <a:prstGeom prst="ellipse">
            <a:avLst/>
          </a:prstGeom>
          <a:noFill/>
          <a:ln w="28575">
            <a:solidFill>
              <a:srgbClr val="4EA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7B7AF6-9399-50F4-4AD4-B1391178B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12868" y="2598462"/>
            <a:ext cx="1719683" cy="3426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926" y="372978"/>
            <a:ext cx="6735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ЭФФЕКТИВНОЕ РАСХОДОВАНИЕ</a:t>
            </a:r>
          </a:p>
          <a:p>
            <a:r>
              <a:rPr lang="ru-RU" sz="3200" b="1" dirty="0"/>
              <a:t>БЮДЖЕТНЫХ СРЕДСТВ</a:t>
            </a:r>
          </a:p>
          <a:p>
            <a:endParaRPr lang="ru-RU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0C8998-5796-F2D1-0996-D5CA0FF6A3F3}"/>
              </a:ext>
            </a:extLst>
          </p:cNvPr>
          <p:cNvSpPr txBox="1"/>
          <p:nvPr/>
        </p:nvSpPr>
        <p:spPr>
          <a:xfrm>
            <a:off x="264351" y="2503946"/>
            <a:ext cx="305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ЦЕНТРАЛИЗАЦИЯ ЗАКУПОК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65AA8F-407E-3E80-C1B4-E2D8FFC0FF7E}"/>
              </a:ext>
            </a:extLst>
          </p:cNvPr>
          <p:cNvSpPr txBox="1"/>
          <p:nvPr/>
        </p:nvSpPr>
        <p:spPr>
          <a:xfrm>
            <a:off x="-69891" y="4776747"/>
            <a:ext cx="3303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ЦЕНТРАЛИЗАЦИЯ ИЛИ ПЕРЕДАЧА НА АУТСОРСИНГ ОТДЕЛЬНЫХ ФУНКЦИЙ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49F5C2-E531-ABE7-A9F7-FDBE8F2C045C}"/>
              </a:ext>
            </a:extLst>
          </p:cNvPr>
          <p:cNvSpPr txBox="1"/>
          <p:nvPr/>
        </p:nvSpPr>
        <p:spPr>
          <a:xfrm>
            <a:off x="8683979" y="2226947"/>
            <a:ext cx="3807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РАЗВИТИЕ </a:t>
            </a:r>
            <a:endParaRPr lang="ru-RU" b="1" dirty="0" smtClean="0"/>
          </a:p>
          <a:p>
            <a:r>
              <a:rPr lang="ru-RU" b="1" dirty="0" smtClean="0"/>
              <a:t>МУНИЦИПАЛЬНО-</a:t>
            </a:r>
          </a:p>
          <a:p>
            <a:r>
              <a:rPr lang="ru-RU" b="1" dirty="0" smtClean="0"/>
              <a:t>ЧАСТНОГО </a:t>
            </a:r>
            <a:r>
              <a:rPr lang="ru-RU" b="1" dirty="0"/>
              <a:t>ПАРТНЕРСТВА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0A2A912-653D-CB35-8DBE-4171F02DAA5C}"/>
              </a:ext>
            </a:extLst>
          </p:cNvPr>
          <p:cNvSpPr txBox="1"/>
          <p:nvPr/>
        </p:nvSpPr>
        <p:spPr>
          <a:xfrm>
            <a:off x="8807323" y="4768115"/>
            <a:ext cx="3560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ВНЕДРЕНИЕ НОВЫХ </a:t>
            </a:r>
            <a:endParaRPr lang="ru-RU" b="1" dirty="0" smtClean="0"/>
          </a:p>
          <a:p>
            <a:r>
              <a:rPr lang="ru-RU" b="1" dirty="0" smtClean="0"/>
              <a:t>ТЕХНОЛОГИЙ И </a:t>
            </a:r>
            <a:r>
              <a:rPr lang="ru-RU" b="1" dirty="0"/>
              <a:t>АВТОМАТИЗАЦИЯ </a:t>
            </a:r>
            <a:endParaRPr lang="ru-RU" b="1" dirty="0" smtClean="0"/>
          </a:p>
          <a:p>
            <a:r>
              <a:rPr lang="ru-RU" b="1" dirty="0" smtClean="0"/>
              <a:t>ПРОЦЕССОВ</a:t>
            </a:r>
            <a:endParaRPr lang="ru-RU" b="1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0619EB1-64AA-7D4C-A5C9-308CC6FB9A24}"/>
              </a:ext>
            </a:extLst>
          </p:cNvPr>
          <p:cNvGrpSpPr/>
          <p:nvPr/>
        </p:nvGrpSpPr>
        <p:grpSpPr>
          <a:xfrm>
            <a:off x="5687126" y="1903449"/>
            <a:ext cx="770600" cy="707486"/>
            <a:chOff x="5393938" y="1455663"/>
            <a:chExt cx="1275559" cy="1171087"/>
          </a:xfrm>
        </p:grpSpPr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A3587493-14C7-14AD-24E2-FE83BAE86E0B}"/>
                </a:ext>
              </a:extLst>
            </p:cNvPr>
            <p:cNvSpPr/>
            <p:nvPr/>
          </p:nvSpPr>
          <p:spPr>
            <a:xfrm>
              <a:off x="5607178" y="1455663"/>
              <a:ext cx="850022" cy="1171087"/>
            </a:xfrm>
            <a:custGeom>
              <a:avLst/>
              <a:gdLst>
                <a:gd name="connsiteX0" fmla="*/ 629616 w 850022"/>
                <a:gd name="connsiteY0" fmla="*/ 1096340 h 1171087"/>
                <a:gd name="connsiteX1" fmla="*/ 560965 w 850022"/>
                <a:gd name="connsiteY1" fmla="*/ 1096340 h 1171087"/>
                <a:gd name="connsiteX2" fmla="*/ 520877 w 850022"/>
                <a:gd name="connsiteY2" fmla="*/ 1096096 h 1171087"/>
                <a:gd name="connsiteX3" fmla="*/ 504340 w 850022"/>
                <a:gd name="connsiteY3" fmla="*/ 1108546 h 1171087"/>
                <a:gd name="connsiteX4" fmla="*/ 426920 w 850022"/>
                <a:gd name="connsiteY4" fmla="*/ 1171042 h 1171087"/>
                <a:gd name="connsiteX5" fmla="*/ 345992 w 850022"/>
                <a:gd name="connsiteY5" fmla="*/ 1114161 h 1171087"/>
                <a:gd name="connsiteX6" fmla="*/ 341732 w 850022"/>
                <a:gd name="connsiteY6" fmla="*/ 1096340 h 1171087"/>
                <a:gd name="connsiteX7" fmla="*/ 219964 w 850022"/>
                <a:gd name="connsiteY7" fmla="*/ 1096340 h 1171087"/>
                <a:gd name="connsiteX8" fmla="*/ 219964 w 850022"/>
                <a:gd name="connsiteY8" fmla="*/ 1080472 h 1171087"/>
                <a:gd name="connsiteX9" fmla="*/ 220215 w 850022"/>
                <a:gd name="connsiteY9" fmla="*/ 789230 h 1171087"/>
                <a:gd name="connsiteX10" fmla="*/ 209691 w 850022"/>
                <a:gd name="connsiteY10" fmla="*/ 771165 h 1171087"/>
                <a:gd name="connsiteX11" fmla="*/ 1984 w 850022"/>
                <a:gd name="connsiteY11" fmla="*/ 453070 h 1171087"/>
                <a:gd name="connsiteX12" fmla="*/ 336220 w 850022"/>
                <a:gd name="connsiteY12" fmla="*/ 9005 h 1171087"/>
                <a:gd name="connsiteX13" fmla="*/ 841583 w 850022"/>
                <a:gd name="connsiteY13" fmla="*/ 332227 h 1171087"/>
                <a:gd name="connsiteX14" fmla="*/ 642645 w 850022"/>
                <a:gd name="connsiteY14" fmla="*/ 769456 h 1171087"/>
                <a:gd name="connsiteX15" fmla="*/ 629115 w 850022"/>
                <a:gd name="connsiteY15" fmla="*/ 793380 h 1171087"/>
                <a:gd name="connsiteX16" fmla="*/ 629366 w 850022"/>
                <a:gd name="connsiteY16" fmla="*/ 1079739 h 1171087"/>
                <a:gd name="connsiteX17" fmla="*/ 629616 w 850022"/>
                <a:gd name="connsiteY17" fmla="*/ 1096340 h 1171087"/>
                <a:gd name="connsiteX18" fmla="*/ 585018 w 850022"/>
                <a:gd name="connsiteY18" fmla="*/ 881510 h 1171087"/>
                <a:gd name="connsiteX19" fmla="*/ 585018 w 850022"/>
                <a:gd name="connsiteY19" fmla="*/ 867106 h 1171087"/>
                <a:gd name="connsiteX20" fmla="*/ 584768 w 850022"/>
                <a:gd name="connsiteY20" fmla="*/ 764818 h 1171087"/>
                <a:gd name="connsiteX21" fmla="*/ 598297 w 850022"/>
                <a:gd name="connsiteY21" fmla="*/ 743823 h 1171087"/>
                <a:gd name="connsiteX22" fmla="*/ 797486 w 850022"/>
                <a:gd name="connsiteY22" fmla="*/ 338331 h 1171087"/>
                <a:gd name="connsiteX23" fmla="*/ 360774 w 850022"/>
                <a:gd name="connsiteY23" fmla="*/ 49042 h 1171087"/>
                <a:gd name="connsiteX24" fmla="*/ 55853 w 850022"/>
                <a:gd name="connsiteY24" fmla="*/ 503848 h 1171087"/>
                <a:gd name="connsiteX25" fmla="*/ 255041 w 850022"/>
                <a:gd name="connsiteY25" fmla="*/ 745776 h 1171087"/>
                <a:gd name="connsiteX26" fmla="*/ 265063 w 850022"/>
                <a:gd name="connsiteY26" fmla="*/ 761400 h 1171087"/>
                <a:gd name="connsiteX27" fmla="*/ 264813 w 850022"/>
                <a:gd name="connsiteY27" fmla="*/ 867350 h 1171087"/>
                <a:gd name="connsiteX28" fmla="*/ 264813 w 850022"/>
                <a:gd name="connsiteY28" fmla="*/ 881021 h 1171087"/>
                <a:gd name="connsiteX29" fmla="*/ 402616 w 850022"/>
                <a:gd name="connsiteY29" fmla="*/ 881021 h 1171087"/>
                <a:gd name="connsiteX30" fmla="*/ 402616 w 850022"/>
                <a:gd name="connsiteY30" fmla="*/ 868083 h 1171087"/>
                <a:gd name="connsiteX31" fmla="*/ 402867 w 850022"/>
                <a:gd name="connsiteY31" fmla="*/ 570738 h 1171087"/>
                <a:gd name="connsiteX32" fmla="*/ 393597 w 850022"/>
                <a:gd name="connsiteY32" fmla="*/ 549499 h 1171087"/>
                <a:gd name="connsiteX33" fmla="*/ 273582 w 850022"/>
                <a:gd name="connsiteY33" fmla="*/ 432075 h 1171087"/>
                <a:gd name="connsiteX34" fmla="*/ 264312 w 850022"/>
                <a:gd name="connsiteY34" fmla="*/ 408883 h 1171087"/>
                <a:gd name="connsiteX35" fmla="*/ 279094 w 850022"/>
                <a:gd name="connsiteY35" fmla="*/ 393015 h 1171087"/>
                <a:gd name="connsiteX36" fmla="*/ 303648 w 850022"/>
                <a:gd name="connsiteY36" fmla="*/ 400094 h 1171087"/>
                <a:gd name="connsiteX37" fmla="*/ 402616 w 850022"/>
                <a:gd name="connsiteY37" fmla="*/ 496524 h 1171087"/>
                <a:gd name="connsiteX38" fmla="*/ 424414 w 850022"/>
                <a:gd name="connsiteY38" fmla="*/ 518739 h 1171087"/>
                <a:gd name="connsiteX39" fmla="*/ 435439 w 850022"/>
                <a:gd name="connsiteY39" fmla="*/ 508486 h 1171087"/>
                <a:gd name="connsiteX40" fmla="*/ 543427 w 850022"/>
                <a:gd name="connsiteY40" fmla="*/ 403512 h 1171087"/>
                <a:gd name="connsiteX41" fmla="*/ 553699 w 850022"/>
                <a:gd name="connsiteY41" fmla="*/ 394724 h 1171087"/>
                <a:gd name="connsiteX42" fmla="*/ 581009 w 850022"/>
                <a:gd name="connsiteY42" fmla="*/ 398630 h 1171087"/>
                <a:gd name="connsiteX43" fmla="*/ 583765 w 850022"/>
                <a:gd name="connsiteY43" fmla="*/ 424263 h 1171087"/>
                <a:gd name="connsiteX44" fmla="*/ 573994 w 850022"/>
                <a:gd name="connsiteY44" fmla="*/ 435248 h 1171087"/>
                <a:gd name="connsiteX45" fmla="*/ 455733 w 850022"/>
                <a:gd name="connsiteY45" fmla="*/ 550964 h 1171087"/>
                <a:gd name="connsiteX46" fmla="*/ 447716 w 850022"/>
                <a:gd name="connsiteY46" fmla="*/ 569761 h 1171087"/>
                <a:gd name="connsiteX47" fmla="*/ 447465 w 850022"/>
                <a:gd name="connsiteY47" fmla="*/ 868327 h 1171087"/>
                <a:gd name="connsiteX48" fmla="*/ 447966 w 850022"/>
                <a:gd name="connsiteY48" fmla="*/ 881265 h 1171087"/>
                <a:gd name="connsiteX49" fmla="*/ 585018 w 850022"/>
                <a:gd name="connsiteY49" fmla="*/ 881510 h 1171087"/>
                <a:gd name="connsiteX50" fmla="*/ 584267 w 850022"/>
                <a:gd name="connsiteY50" fmla="*/ 967686 h 1171087"/>
                <a:gd name="connsiteX51" fmla="*/ 584267 w 850022"/>
                <a:gd name="connsiteY51" fmla="*/ 927893 h 1171087"/>
                <a:gd name="connsiteX52" fmla="*/ 265565 w 850022"/>
                <a:gd name="connsiteY52" fmla="*/ 927893 h 1171087"/>
                <a:gd name="connsiteX53" fmla="*/ 265565 w 850022"/>
                <a:gd name="connsiteY53" fmla="*/ 967686 h 1171087"/>
                <a:gd name="connsiteX54" fmla="*/ 584267 w 850022"/>
                <a:gd name="connsiteY54" fmla="*/ 967686 h 1171087"/>
                <a:gd name="connsiteX55" fmla="*/ 584267 w 850022"/>
                <a:gd name="connsiteY55" fmla="*/ 1012605 h 1171087"/>
                <a:gd name="connsiteX56" fmla="*/ 265565 w 850022"/>
                <a:gd name="connsiteY56" fmla="*/ 1012605 h 1171087"/>
                <a:gd name="connsiteX57" fmla="*/ 265565 w 850022"/>
                <a:gd name="connsiteY57" fmla="*/ 1051665 h 1171087"/>
                <a:gd name="connsiteX58" fmla="*/ 584267 w 850022"/>
                <a:gd name="connsiteY58" fmla="*/ 1051665 h 1171087"/>
                <a:gd name="connsiteX59" fmla="*/ 584267 w 850022"/>
                <a:gd name="connsiteY59" fmla="*/ 1012605 h 1171087"/>
                <a:gd name="connsiteX60" fmla="*/ 389588 w 850022"/>
                <a:gd name="connsiteY60" fmla="*/ 1097072 h 1171087"/>
                <a:gd name="connsiteX61" fmla="*/ 425667 w 850022"/>
                <a:gd name="connsiteY61" fmla="*/ 1127588 h 1171087"/>
                <a:gd name="connsiteX62" fmla="*/ 459742 w 850022"/>
                <a:gd name="connsiteY62" fmla="*/ 1097072 h 1171087"/>
                <a:gd name="connsiteX63" fmla="*/ 389588 w 850022"/>
                <a:gd name="connsiteY63" fmla="*/ 1097072 h 1171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850022" h="1171087">
                  <a:moveTo>
                    <a:pt x="629616" y="1096340"/>
                  </a:moveTo>
                  <a:cubicBezTo>
                    <a:pt x="605814" y="1096340"/>
                    <a:pt x="583264" y="1096340"/>
                    <a:pt x="560965" y="1096340"/>
                  </a:cubicBezTo>
                  <a:cubicBezTo>
                    <a:pt x="547686" y="1096340"/>
                    <a:pt x="534156" y="1097072"/>
                    <a:pt x="520877" y="1096096"/>
                  </a:cubicBezTo>
                  <a:cubicBezTo>
                    <a:pt x="510855" y="1095364"/>
                    <a:pt x="506595" y="1098293"/>
                    <a:pt x="504340" y="1108546"/>
                  </a:cubicBezTo>
                  <a:cubicBezTo>
                    <a:pt x="497074" y="1144677"/>
                    <a:pt x="465004" y="1170066"/>
                    <a:pt x="426920" y="1171042"/>
                  </a:cubicBezTo>
                  <a:cubicBezTo>
                    <a:pt x="389838" y="1172263"/>
                    <a:pt x="356515" y="1148827"/>
                    <a:pt x="345992" y="1114161"/>
                  </a:cubicBezTo>
                  <a:cubicBezTo>
                    <a:pt x="344238" y="1108790"/>
                    <a:pt x="343236" y="1103176"/>
                    <a:pt x="341732" y="1096340"/>
                  </a:cubicBezTo>
                  <a:cubicBezTo>
                    <a:pt x="301393" y="1096340"/>
                    <a:pt x="261305" y="1096340"/>
                    <a:pt x="219964" y="1096340"/>
                  </a:cubicBezTo>
                  <a:cubicBezTo>
                    <a:pt x="219964" y="1089993"/>
                    <a:pt x="219964" y="1085354"/>
                    <a:pt x="219964" y="1080472"/>
                  </a:cubicBezTo>
                  <a:cubicBezTo>
                    <a:pt x="219964" y="983310"/>
                    <a:pt x="219964" y="886392"/>
                    <a:pt x="220215" y="789230"/>
                  </a:cubicBezTo>
                  <a:cubicBezTo>
                    <a:pt x="220215" y="780442"/>
                    <a:pt x="217709" y="775803"/>
                    <a:pt x="209691" y="771165"/>
                  </a:cubicBezTo>
                  <a:cubicBezTo>
                    <a:pt x="87172" y="698171"/>
                    <a:pt x="16015" y="592465"/>
                    <a:pt x="1984" y="453070"/>
                  </a:cubicBezTo>
                  <a:cubicBezTo>
                    <a:pt x="-18812" y="243610"/>
                    <a:pt x="126007" y="52460"/>
                    <a:pt x="336220" y="9005"/>
                  </a:cubicBezTo>
                  <a:cubicBezTo>
                    <a:pt x="567229" y="-38599"/>
                    <a:pt x="795482" y="107388"/>
                    <a:pt x="841583" y="332227"/>
                  </a:cubicBezTo>
                  <a:cubicBezTo>
                    <a:pt x="877162" y="505068"/>
                    <a:pt x="798238" y="678886"/>
                    <a:pt x="642645" y="769456"/>
                  </a:cubicBezTo>
                  <a:cubicBezTo>
                    <a:pt x="632122" y="775559"/>
                    <a:pt x="629115" y="781906"/>
                    <a:pt x="629115" y="793380"/>
                  </a:cubicBezTo>
                  <a:cubicBezTo>
                    <a:pt x="629616" y="888833"/>
                    <a:pt x="629366" y="984286"/>
                    <a:pt x="629366" y="1079739"/>
                  </a:cubicBezTo>
                  <a:cubicBezTo>
                    <a:pt x="629616" y="1084378"/>
                    <a:pt x="629616" y="1089260"/>
                    <a:pt x="629616" y="1096340"/>
                  </a:cubicBezTo>
                  <a:close/>
                  <a:moveTo>
                    <a:pt x="585018" y="881510"/>
                  </a:moveTo>
                  <a:cubicBezTo>
                    <a:pt x="585018" y="875895"/>
                    <a:pt x="585018" y="871500"/>
                    <a:pt x="585018" y="867106"/>
                  </a:cubicBezTo>
                  <a:cubicBezTo>
                    <a:pt x="585018" y="832929"/>
                    <a:pt x="585519" y="798751"/>
                    <a:pt x="584768" y="764818"/>
                  </a:cubicBezTo>
                  <a:cubicBezTo>
                    <a:pt x="584517" y="753588"/>
                    <a:pt x="588526" y="748705"/>
                    <a:pt x="598297" y="743823"/>
                  </a:cubicBezTo>
                  <a:cubicBezTo>
                    <a:pt x="751886" y="666679"/>
                    <a:pt x="832563" y="501895"/>
                    <a:pt x="797486" y="338331"/>
                  </a:cubicBezTo>
                  <a:cubicBezTo>
                    <a:pt x="755393" y="143518"/>
                    <a:pt x="563721" y="16573"/>
                    <a:pt x="360774" y="49042"/>
                  </a:cubicBezTo>
                  <a:cubicBezTo>
                    <a:pt x="144047" y="83952"/>
                    <a:pt x="1232" y="296341"/>
                    <a:pt x="55853" y="503848"/>
                  </a:cubicBezTo>
                  <a:cubicBezTo>
                    <a:pt x="84666" y="613460"/>
                    <a:pt x="152065" y="693777"/>
                    <a:pt x="255041" y="745776"/>
                  </a:cubicBezTo>
                  <a:cubicBezTo>
                    <a:pt x="262307" y="749438"/>
                    <a:pt x="265063" y="753344"/>
                    <a:pt x="265063" y="761400"/>
                  </a:cubicBezTo>
                  <a:cubicBezTo>
                    <a:pt x="264562" y="796798"/>
                    <a:pt x="264813" y="831952"/>
                    <a:pt x="264813" y="867350"/>
                  </a:cubicBezTo>
                  <a:cubicBezTo>
                    <a:pt x="264813" y="871745"/>
                    <a:pt x="264813" y="876139"/>
                    <a:pt x="264813" y="881021"/>
                  </a:cubicBezTo>
                  <a:cubicBezTo>
                    <a:pt x="311416" y="881021"/>
                    <a:pt x="356515" y="881021"/>
                    <a:pt x="402616" y="881021"/>
                  </a:cubicBezTo>
                  <a:cubicBezTo>
                    <a:pt x="402616" y="876139"/>
                    <a:pt x="402616" y="872233"/>
                    <a:pt x="402616" y="868083"/>
                  </a:cubicBezTo>
                  <a:cubicBezTo>
                    <a:pt x="402616" y="768968"/>
                    <a:pt x="402366" y="669853"/>
                    <a:pt x="402867" y="570738"/>
                  </a:cubicBezTo>
                  <a:cubicBezTo>
                    <a:pt x="402867" y="561705"/>
                    <a:pt x="400111" y="555846"/>
                    <a:pt x="393597" y="549499"/>
                  </a:cubicBezTo>
                  <a:cubicBezTo>
                    <a:pt x="353258" y="510683"/>
                    <a:pt x="312919" y="471867"/>
                    <a:pt x="273582" y="432075"/>
                  </a:cubicBezTo>
                  <a:cubicBezTo>
                    <a:pt x="267820" y="426460"/>
                    <a:pt x="263811" y="416451"/>
                    <a:pt x="264312" y="408883"/>
                  </a:cubicBezTo>
                  <a:cubicBezTo>
                    <a:pt x="264562" y="403268"/>
                    <a:pt x="272831" y="396432"/>
                    <a:pt x="279094" y="393015"/>
                  </a:cubicBezTo>
                  <a:cubicBezTo>
                    <a:pt x="288365" y="388132"/>
                    <a:pt x="296633" y="393259"/>
                    <a:pt x="303648" y="400094"/>
                  </a:cubicBezTo>
                  <a:cubicBezTo>
                    <a:pt x="336721" y="432319"/>
                    <a:pt x="369794" y="464299"/>
                    <a:pt x="402616" y="496524"/>
                  </a:cubicBezTo>
                  <a:cubicBezTo>
                    <a:pt x="409882" y="503603"/>
                    <a:pt x="416898" y="510927"/>
                    <a:pt x="424414" y="518739"/>
                  </a:cubicBezTo>
                  <a:cubicBezTo>
                    <a:pt x="428924" y="514345"/>
                    <a:pt x="432432" y="511415"/>
                    <a:pt x="435439" y="508486"/>
                  </a:cubicBezTo>
                  <a:cubicBezTo>
                    <a:pt x="471518" y="473576"/>
                    <a:pt x="507347" y="438422"/>
                    <a:pt x="543427" y="403512"/>
                  </a:cubicBezTo>
                  <a:cubicBezTo>
                    <a:pt x="546684" y="400338"/>
                    <a:pt x="549941" y="396921"/>
                    <a:pt x="553699" y="394724"/>
                  </a:cubicBezTo>
                  <a:cubicBezTo>
                    <a:pt x="563721" y="389109"/>
                    <a:pt x="573242" y="390818"/>
                    <a:pt x="581009" y="398630"/>
                  </a:cubicBezTo>
                  <a:cubicBezTo>
                    <a:pt x="588275" y="406197"/>
                    <a:pt x="589528" y="415230"/>
                    <a:pt x="583765" y="424263"/>
                  </a:cubicBezTo>
                  <a:cubicBezTo>
                    <a:pt x="581260" y="428413"/>
                    <a:pt x="577502" y="431831"/>
                    <a:pt x="573994" y="435248"/>
                  </a:cubicBezTo>
                  <a:cubicBezTo>
                    <a:pt x="534407" y="473820"/>
                    <a:pt x="494820" y="511904"/>
                    <a:pt x="455733" y="550964"/>
                  </a:cubicBezTo>
                  <a:cubicBezTo>
                    <a:pt x="451224" y="555602"/>
                    <a:pt x="447716" y="563414"/>
                    <a:pt x="447716" y="569761"/>
                  </a:cubicBezTo>
                  <a:cubicBezTo>
                    <a:pt x="447215" y="669365"/>
                    <a:pt x="447465" y="768724"/>
                    <a:pt x="447465" y="868327"/>
                  </a:cubicBezTo>
                  <a:cubicBezTo>
                    <a:pt x="447465" y="872477"/>
                    <a:pt x="447716" y="876871"/>
                    <a:pt x="447966" y="881265"/>
                  </a:cubicBezTo>
                  <a:cubicBezTo>
                    <a:pt x="493817" y="881510"/>
                    <a:pt x="538165" y="881510"/>
                    <a:pt x="585018" y="881510"/>
                  </a:cubicBezTo>
                  <a:close/>
                  <a:moveTo>
                    <a:pt x="584267" y="967686"/>
                  </a:moveTo>
                  <a:cubicBezTo>
                    <a:pt x="584267" y="953527"/>
                    <a:pt x="584267" y="940832"/>
                    <a:pt x="584267" y="927893"/>
                  </a:cubicBezTo>
                  <a:cubicBezTo>
                    <a:pt x="477281" y="927893"/>
                    <a:pt x="371297" y="927893"/>
                    <a:pt x="265565" y="927893"/>
                  </a:cubicBezTo>
                  <a:cubicBezTo>
                    <a:pt x="265565" y="941809"/>
                    <a:pt x="265565" y="954503"/>
                    <a:pt x="265565" y="967686"/>
                  </a:cubicBezTo>
                  <a:cubicBezTo>
                    <a:pt x="372049" y="967686"/>
                    <a:pt x="477531" y="967686"/>
                    <a:pt x="584267" y="967686"/>
                  </a:cubicBezTo>
                  <a:close/>
                  <a:moveTo>
                    <a:pt x="584267" y="1012605"/>
                  </a:moveTo>
                  <a:cubicBezTo>
                    <a:pt x="477281" y="1012605"/>
                    <a:pt x="371297" y="1012605"/>
                    <a:pt x="265565" y="1012605"/>
                  </a:cubicBezTo>
                  <a:cubicBezTo>
                    <a:pt x="265565" y="1026276"/>
                    <a:pt x="265565" y="1038971"/>
                    <a:pt x="265565" y="1051665"/>
                  </a:cubicBezTo>
                  <a:cubicBezTo>
                    <a:pt x="372300" y="1051665"/>
                    <a:pt x="477782" y="1051665"/>
                    <a:pt x="584267" y="1051665"/>
                  </a:cubicBezTo>
                  <a:cubicBezTo>
                    <a:pt x="584267" y="1038482"/>
                    <a:pt x="584267" y="1026032"/>
                    <a:pt x="584267" y="1012605"/>
                  </a:cubicBezTo>
                  <a:close/>
                  <a:moveTo>
                    <a:pt x="389588" y="1097072"/>
                  </a:moveTo>
                  <a:cubicBezTo>
                    <a:pt x="391843" y="1116114"/>
                    <a:pt x="406375" y="1127832"/>
                    <a:pt x="425667" y="1127588"/>
                  </a:cubicBezTo>
                  <a:cubicBezTo>
                    <a:pt x="444459" y="1127100"/>
                    <a:pt x="458490" y="1114894"/>
                    <a:pt x="459742" y="1097072"/>
                  </a:cubicBezTo>
                  <a:cubicBezTo>
                    <a:pt x="436441" y="1097072"/>
                    <a:pt x="413390" y="1097072"/>
                    <a:pt x="389588" y="1097072"/>
                  </a:cubicBezTo>
                  <a:close/>
                </a:path>
              </a:pathLst>
            </a:custGeom>
            <a:solidFill>
              <a:srgbClr val="4EA0FF"/>
            </a:solidFill>
            <a:ln w="24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90C70394-F42D-ABF4-CB83-448C0762C9D6}"/>
                </a:ext>
              </a:extLst>
            </p:cNvPr>
            <p:cNvSpPr/>
            <p:nvPr/>
          </p:nvSpPr>
          <p:spPr>
            <a:xfrm>
              <a:off x="5471149" y="2191318"/>
              <a:ext cx="115475" cy="115826"/>
            </a:xfrm>
            <a:custGeom>
              <a:avLst/>
              <a:gdLst>
                <a:gd name="connsiteX0" fmla="*/ 19001 w 115475"/>
                <a:gd name="connsiteY0" fmla="*/ 115827 h 115826"/>
                <a:gd name="connsiteX1" fmla="*/ 1713 w 115475"/>
                <a:gd name="connsiteY1" fmla="*/ 101423 h 115826"/>
                <a:gd name="connsiteX2" fmla="*/ 3717 w 115475"/>
                <a:gd name="connsiteY2" fmla="*/ 79208 h 115826"/>
                <a:gd name="connsiteX3" fmla="*/ 79133 w 115475"/>
                <a:gd name="connsiteY3" fmla="*/ 4994 h 115826"/>
                <a:gd name="connsiteX4" fmla="*/ 108698 w 115475"/>
                <a:gd name="connsiteY4" fmla="*/ 6703 h 115826"/>
                <a:gd name="connsiteX5" fmla="*/ 109951 w 115475"/>
                <a:gd name="connsiteY5" fmla="*/ 35265 h 115826"/>
                <a:gd name="connsiteX6" fmla="*/ 35036 w 115475"/>
                <a:gd name="connsiteY6" fmla="*/ 108503 h 115826"/>
                <a:gd name="connsiteX7" fmla="*/ 19001 w 115475"/>
                <a:gd name="connsiteY7" fmla="*/ 115827 h 11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475" h="115826">
                  <a:moveTo>
                    <a:pt x="19001" y="115827"/>
                  </a:moveTo>
                  <a:cubicBezTo>
                    <a:pt x="13238" y="111188"/>
                    <a:pt x="4469" y="107527"/>
                    <a:pt x="1713" y="101423"/>
                  </a:cubicBezTo>
                  <a:cubicBezTo>
                    <a:pt x="-1043" y="95076"/>
                    <a:pt x="-542" y="83846"/>
                    <a:pt x="3717" y="79208"/>
                  </a:cubicBezTo>
                  <a:cubicBezTo>
                    <a:pt x="28021" y="53575"/>
                    <a:pt x="53577" y="29162"/>
                    <a:pt x="79133" y="4994"/>
                  </a:cubicBezTo>
                  <a:cubicBezTo>
                    <a:pt x="87402" y="-2818"/>
                    <a:pt x="100931" y="-865"/>
                    <a:pt x="108698" y="6703"/>
                  </a:cubicBezTo>
                  <a:cubicBezTo>
                    <a:pt x="116716" y="14759"/>
                    <a:pt x="118219" y="26965"/>
                    <a:pt x="109951" y="35265"/>
                  </a:cubicBezTo>
                  <a:cubicBezTo>
                    <a:pt x="85397" y="60166"/>
                    <a:pt x="60342" y="84335"/>
                    <a:pt x="35036" y="108503"/>
                  </a:cubicBezTo>
                  <a:cubicBezTo>
                    <a:pt x="31779" y="111677"/>
                    <a:pt x="26267" y="112653"/>
                    <a:pt x="19001" y="115827"/>
                  </a:cubicBezTo>
                  <a:close/>
                </a:path>
              </a:pathLst>
            </a:custGeom>
            <a:solidFill>
              <a:srgbClr val="4EA0FF"/>
            </a:solidFill>
            <a:ln w="24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1D564416-1D8C-BE72-9427-E82B216F74AD}"/>
                </a:ext>
              </a:extLst>
            </p:cNvPr>
            <p:cNvSpPr/>
            <p:nvPr/>
          </p:nvSpPr>
          <p:spPr>
            <a:xfrm>
              <a:off x="6474819" y="2192964"/>
              <a:ext cx="119515" cy="112153"/>
            </a:xfrm>
            <a:custGeom>
              <a:avLst/>
              <a:gdLst>
                <a:gd name="connsiteX0" fmla="*/ 0 w 119515"/>
                <a:gd name="connsiteY0" fmla="*/ 18239 h 112153"/>
                <a:gd name="connsiteX1" fmla="*/ 15534 w 119515"/>
                <a:gd name="connsiteY1" fmla="*/ 1395 h 112153"/>
                <a:gd name="connsiteX2" fmla="*/ 38334 w 119515"/>
                <a:gd name="connsiteY2" fmla="*/ 3836 h 112153"/>
                <a:gd name="connsiteX3" fmla="*/ 113751 w 119515"/>
                <a:gd name="connsiteY3" fmla="*/ 76585 h 112153"/>
                <a:gd name="connsiteX4" fmla="*/ 111997 w 119515"/>
                <a:gd name="connsiteY4" fmla="*/ 106125 h 112153"/>
                <a:gd name="connsiteX5" fmla="*/ 82432 w 119515"/>
                <a:gd name="connsiteY5" fmla="*/ 106613 h 112153"/>
                <a:gd name="connsiteX6" fmla="*/ 8268 w 119515"/>
                <a:gd name="connsiteY6" fmla="*/ 34352 h 112153"/>
                <a:gd name="connsiteX7" fmla="*/ 0 w 119515"/>
                <a:gd name="connsiteY7" fmla="*/ 18239 h 11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15" h="112153">
                  <a:moveTo>
                    <a:pt x="0" y="18239"/>
                  </a:moveTo>
                  <a:cubicBezTo>
                    <a:pt x="5011" y="12380"/>
                    <a:pt x="9020" y="3836"/>
                    <a:pt x="15534" y="1395"/>
                  </a:cubicBezTo>
                  <a:cubicBezTo>
                    <a:pt x="22049" y="-1046"/>
                    <a:pt x="33574" y="-314"/>
                    <a:pt x="38334" y="3836"/>
                  </a:cubicBezTo>
                  <a:cubicBezTo>
                    <a:pt x="64392" y="27272"/>
                    <a:pt x="89196" y="51685"/>
                    <a:pt x="113751" y="76585"/>
                  </a:cubicBezTo>
                  <a:cubicBezTo>
                    <a:pt x="122520" y="85374"/>
                    <a:pt x="120766" y="98069"/>
                    <a:pt x="111997" y="106125"/>
                  </a:cubicBezTo>
                  <a:cubicBezTo>
                    <a:pt x="103979" y="113448"/>
                    <a:pt x="90950" y="114669"/>
                    <a:pt x="82432" y="106613"/>
                  </a:cubicBezTo>
                  <a:cubicBezTo>
                    <a:pt x="57376" y="82933"/>
                    <a:pt x="32572" y="58764"/>
                    <a:pt x="8268" y="34352"/>
                  </a:cubicBezTo>
                  <a:cubicBezTo>
                    <a:pt x="5011" y="31178"/>
                    <a:pt x="3758" y="25563"/>
                    <a:pt x="0" y="18239"/>
                  </a:cubicBezTo>
                  <a:close/>
                </a:path>
              </a:pathLst>
            </a:custGeom>
            <a:solidFill>
              <a:srgbClr val="4EA0FF"/>
            </a:solidFill>
            <a:ln w="24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DABE88A8-E79A-A799-DDD9-26A6A64EA3E5}"/>
                </a:ext>
              </a:extLst>
            </p:cNvPr>
            <p:cNvSpPr/>
            <p:nvPr/>
          </p:nvSpPr>
          <p:spPr>
            <a:xfrm>
              <a:off x="6523171" y="1889935"/>
              <a:ext cx="146326" cy="43736"/>
            </a:xfrm>
            <a:custGeom>
              <a:avLst/>
              <a:gdLst>
                <a:gd name="connsiteX0" fmla="*/ 73166 w 146326"/>
                <a:gd name="connsiteY0" fmla="*/ 244 h 43736"/>
                <a:gd name="connsiteX1" fmla="*/ 123026 w 146326"/>
                <a:gd name="connsiteY1" fmla="*/ 244 h 43736"/>
                <a:gd name="connsiteX2" fmla="*/ 146327 w 146326"/>
                <a:gd name="connsiteY2" fmla="*/ 21727 h 43736"/>
                <a:gd name="connsiteX3" fmla="*/ 123026 w 146326"/>
                <a:gd name="connsiteY3" fmla="*/ 43454 h 43736"/>
                <a:gd name="connsiteX4" fmla="*/ 24308 w 146326"/>
                <a:gd name="connsiteY4" fmla="*/ 43454 h 43736"/>
                <a:gd name="connsiteX5" fmla="*/ 5 w 146326"/>
                <a:gd name="connsiteY5" fmla="*/ 20995 h 43736"/>
                <a:gd name="connsiteX6" fmla="*/ 24308 w 146326"/>
                <a:gd name="connsiteY6" fmla="*/ 0 h 43736"/>
                <a:gd name="connsiteX7" fmla="*/ 73166 w 146326"/>
                <a:gd name="connsiteY7" fmla="*/ 244 h 4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326" h="43736">
                  <a:moveTo>
                    <a:pt x="73166" y="244"/>
                  </a:moveTo>
                  <a:cubicBezTo>
                    <a:pt x="89702" y="244"/>
                    <a:pt x="106489" y="0"/>
                    <a:pt x="123026" y="244"/>
                  </a:cubicBezTo>
                  <a:cubicBezTo>
                    <a:pt x="137307" y="488"/>
                    <a:pt x="146327" y="9033"/>
                    <a:pt x="146327" y="21727"/>
                  </a:cubicBezTo>
                  <a:cubicBezTo>
                    <a:pt x="146327" y="34178"/>
                    <a:pt x="137307" y="43454"/>
                    <a:pt x="123026" y="43454"/>
                  </a:cubicBezTo>
                  <a:cubicBezTo>
                    <a:pt x="90203" y="43943"/>
                    <a:pt x="57381" y="43698"/>
                    <a:pt x="24308" y="43454"/>
                  </a:cubicBezTo>
                  <a:cubicBezTo>
                    <a:pt x="9776" y="43210"/>
                    <a:pt x="-246" y="33445"/>
                    <a:pt x="5" y="20995"/>
                  </a:cubicBezTo>
                  <a:cubicBezTo>
                    <a:pt x="506" y="8789"/>
                    <a:pt x="9776" y="244"/>
                    <a:pt x="24308" y="0"/>
                  </a:cubicBezTo>
                  <a:cubicBezTo>
                    <a:pt x="40594" y="0"/>
                    <a:pt x="56880" y="244"/>
                    <a:pt x="73166" y="244"/>
                  </a:cubicBezTo>
                  <a:close/>
                </a:path>
              </a:pathLst>
            </a:custGeom>
            <a:solidFill>
              <a:srgbClr val="4EA0FF"/>
            </a:solidFill>
            <a:ln w="24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26B93677-675C-AEB7-283B-F32D303D8158}"/>
                </a:ext>
              </a:extLst>
            </p:cNvPr>
            <p:cNvSpPr/>
            <p:nvPr/>
          </p:nvSpPr>
          <p:spPr>
            <a:xfrm>
              <a:off x="5393938" y="1889935"/>
              <a:ext cx="146322" cy="43820"/>
            </a:xfrm>
            <a:custGeom>
              <a:avLst/>
              <a:gdLst>
                <a:gd name="connsiteX0" fmla="*/ 73913 w 146322"/>
                <a:gd name="connsiteY0" fmla="*/ 244 h 43820"/>
                <a:gd name="connsiteX1" fmla="*/ 122520 w 146322"/>
                <a:gd name="connsiteY1" fmla="*/ 244 h 43820"/>
                <a:gd name="connsiteX2" fmla="*/ 146322 w 146322"/>
                <a:gd name="connsiteY2" fmla="*/ 21483 h 43820"/>
                <a:gd name="connsiteX3" fmla="*/ 123021 w 146322"/>
                <a:gd name="connsiteY3" fmla="*/ 43454 h 43820"/>
                <a:gd name="connsiteX4" fmla="*/ 23051 w 146322"/>
                <a:gd name="connsiteY4" fmla="*/ 43454 h 43820"/>
                <a:gd name="connsiteX5" fmla="*/ 0 w 146322"/>
                <a:gd name="connsiteY5" fmla="*/ 21239 h 43820"/>
                <a:gd name="connsiteX6" fmla="*/ 23802 w 146322"/>
                <a:gd name="connsiteY6" fmla="*/ 0 h 43820"/>
                <a:gd name="connsiteX7" fmla="*/ 73913 w 146322"/>
                <a:gd name="connsiteY7" fmla="*/ 244 h 4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322" h="43820">
                  <a:moveTo>
                    <a:pt x="73913" y="244"/>
                  </a:moveTo>
                  <a:cubicBezTo>
                    <a:pt x="90199" y="244"/>
                    <a:pt x="106485" y="0"/>
                    <a:pt x="122520" y="244"/>
                  </a:cubicBezTo>
                  <a:cubicBezTo>
                    <a:pt x="136801" y="488"/>
                    <a:pt x="146322" y="9277"/>
                    <a:pt x="146322" y="21483"/>
                  </a:cubicBezTo>
                  <a:cubicBezTo>
                    <a:pt x="146322" y="33689"/>
                    <a:pt x="136801" y="43454"/>
                    <a:pt x="123021" y="43454"/>
                  </a:cubicBezTo>
                  <a:cubicBezTo>
                    <a:pt x="89698" y="43943"/>
                    <a:pt x="56374" y="43943"/>
                    <a:pt x="23051" y="43454"/>
                  </a:cubicBezTo>
                  <a:cubicBezTo>
                    <a:pt x="9020" y="43210"/>
                    <a:pt x="0" y="33933"/>
                    <a:pt x="0" y="21239"/>
                  </a:cubicBezTo>
                  <a:cubicBezTo>
                    <a:pt x="251" y="8544"/>
                    <a:pt x="9020" y="244"/>
                    <a:pt x="23802" y="0"/>
                  </a:cubicBezTo>
                  <a:cubicBezTo>
                    <a:pt x="40589" y="0"/>
                    <a:pt x="57126" y="244"/>
                    <a:pt x="73913" y="244"/>
                  </a:cubicBezTo>
                  <a:close/>
                </a:path>
              </a:pathLst>
            </a:custGeom>
            <a:solidFill>
              <a:srgbClr val="4EA0FF"/>
            </a:solidFill>
            <a:ln w="24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8AD64665-B2A7-D20D-5696-02376B4F81EE}"/>
                </a:ext>
              </a:extLst>
            </p:cNvPr>
            <p:cNvSpPr/>
            <p:nvPr/>
          </p:nvSpPr>
          <p:spPr>
            <a:xfrm>
              <a:off x="5469603" y="1517937"/>
              <a:ext cx="119514" cy="114165"/>
            </a:xfrm>
            <a:custGeom>
              <a:avLst/>
              <a:gdLst>
                <a:gd name="connsiteX0" fmla="*/ 119515 w 119514"/>
                <a:gd name="connsiteY0" fmla="*/ 94427 h 114165"/>
                <a:gd name="connsiteX1" fmla="*/ 102477 w 119514"/>
                <a:gd name="connsiteY1" fmla="*/ 111760 h 114165"/>
                <a:gd name="connsiteX2" fmla="*/ 77672 w 119514"/>
                <a:gd name="connsiteY2" fmla="*/ 106389 h 114165"/>
                <a:gd name="connsiteX3" fmla="*/ 25558 w 119514"/>
                <a:gd name="connsiteY3" fmla="*/ 55611 h 114165"/>
                <a:gd name="connsiteX4" fmla="*/ 7017 w 119514"/>
                <a:gd name="connsiteY4" fmla="*/ 37545 h 114165"/>
                <a:gd name="connsiteX5" fmla="*/ 6516 w 119514"/>
                <a:gd name="connsiteY5" fmla="*/ 7030 h 114165"/>
                <a:gd name="connsiteX6" fmla="*/ 37835 w 119514"/>
                <a:gd name="connsiteY6" fmla="*/ 6541 h 114165"/>
                <a:gd name="connsiteX7" fmla="*/ 110244 w 119514"/>
                <a:gd name="connsiteY7" fmla="*/ 77094 h 114165"/>
                <a:gd name="connsiteX8" fmla="*/ 119515 w 119514"/>
                <a:gd name="connsiteY8" fmla="*/ 94427 h 11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514" h="114165">
                  <a:moveTo>
                    <a:pt x="119515" y="94427"/>
                  </a:moveTo>
                  <a:cubicBezTo>
                    <a:pt x="113752" y="100530"/>
                    <a:pt x="109242" y="107854"/>
                    <a:pt x="102477" y="111760"/>
                  </a:cubicBezTo>
                  <a:cubicBezTo>
                    <a:pt x="93708" y="116886"/>
                    <a:pt x="84688" y="113224"/>
                    <a:pt x="77672" y="106389"/>
                  </a:cubicBezTo>
                  <a:cubicBezTo>
                    <a:pt x="60134" y="89544"/>
                    <a:pt x="42846" y="72455"/>
                    <a:pt x="25558" y="55611"/>
                  </a:cubicBezTo>
                  <a:cubicBezTo>
                    <a:pt x="19294" y="49508"/>
                    <a:pt x="13030" y="43649"/>
                    <a:pt x="7017" y="37545"/>
                  </a:cubicBezTo>
                  <a:cubicBezTo>
                    <a:pt x="-2254" y="27780"/>
                    <a:pt x="-2254" y="15818"/>
                    <a:pt x="6516" y="7030"/>
                  </a:cubicBezTo>
                  <a:cubicBezTo>
                    <a:pt x="15285" y="-1759"/>
                    <a:pt x="28063" y="-2735"/>
                    <a:pt x="37835" y="6541"/>
                  </a:cubicBezTo>
                  <a:cubicBezTo>
                    <a:pt x="62389" y="29733"/>
                    <a:pt x="86442" y="53414"/>
                    <a:pt x="110244" y="77094"/>
                  </a:cubicBezTo>
                  <a:cubicBezTo>
                    <a:pt x="114002" y="81000"/>
                    <a:pt x="115506" y="86859"/>
                    <a:pt x="119515" y="94427"/>
                  </a:cubicBezTo>
                  <a:close/>
                </a:path>
              </a:pathLst>
            </a:custGeom>
            <a:solidFill>
              <a:srgbClr val="4EA0FF"/>
            </a:solidFill>
            <a:ln w="24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EBEFA3BA-6D4C-80D1-DF5E-D5B3AF515DF4}"/>
                </a:ext>
              </a:extLst>
            </p:cNvPr>
            <p:cNvSpPr/>
            <p:nvPr/>
          </p:nvSpPr>
          <p:spPr>
            <a:xfrm>
              <a:off x="6478899" y="1518012"/>
              <a:ext cx="115152" cy="116323"/>
            </a:xfrm>
            <a:custGeom>
              <a:avLst/>
              <a:gdLst>
                <a:gd name="connsiteX0" fmla="*/ 18469 w 115152"/>
                <a:gd name="connsiteY0" fmla="*/ 116324 h 116323"/>
                <a:gd name="connsiteX1" fmla="*/ 1432 w 115152"/>
                <a:gd name="connsiteY1" fmla="*/ 100944 h 116323"/>
                <a:gd name="connsiteX2" fmla="*/ 3937 w 115152"/>
                <a:gd name="connsiteY2" fmla="*/ 78972 h 116323"/>
                <a:gd name="connsiteX3" fmla="*/ 78601 w 115152"/>
                <a:gd name="connsiteY3" fmla="*/ 5491 h 116323"/>
                <a:gd name="connsiteX4" fmla="*/ 107916 w 115152"/>
                <a:gd name="connsiteY4" fmla="*/ 6467 h 116323"/>
                <a:gd name="connsiteX5" fmla="*/ 109169 w 115152"/>
                <a:gd name="connsiteY5" fmla="*/ 36006 h 116323"/>
                <a:gd name="connsiteX6" fmla="*/ 35005 w 115152"/>
                <a:gd name="connsiteY6" fmla="*/ 108268 h 116323"/>
                <a:gd name="connsiteX7" fmla="*/ 18469 w 115152"/>
                <a:gd name="connsiteY7" fmla="*/ 116324 h 116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152" h="116323">
                  <a:moveTo>
                    <a:pt x="18469" y="116324"/>
                  </a:moveTo>
                  <a:cubicBezTo>
                    <a:pt x="12456" y="111197"/>
                    <a:pt x="3937" y="107291"/>
                    <a:pt x="1432" y="100944"/>
                  </a:cubicBezTo>
                  <a:cubicBezTo>
                    <a:pt x="-1074" y="94597"/>
                    <a:pt x="-322" y="83367"/>
                    <a:pt x="3937" y="78972"/>
                  </a:cubicBezTo>
                  <a:cubicBezTo>
                    <a:pt x="27990" y="53583"/>
                    <a:pt x="53296" y="29415"/>
                    <a:pt x="78601" y="5491"/>
                  </a:cubicBezTo>
                  <a:cubicBezTo>
                    <a:pt x="87120" y="-2565"/>
                    <a:pt x="99648" y="-1345"/>
                    <a:pt x="107916" y="6467"/>
                  </a:cubicBezTo>
                  <a:cubicBezTo>
                    <a:pt x="116685" y="14523"/>
                    <a:pt x="117938" y="27218"/>
                    <a:pt x="109169" y="36006"/>
                  </a:cubicBezTo>
                  <a:cubicBezTo>
                    <a:pt x="84865" y="60419"/>
                    <a:pt x="60061" y="84587"/>
                    <a:pt x="35005" y="108268"/>
                  </a:cubicBezTo>
                  <a:cubicBezTo>
                    <a:pt x="31748" y="111685"/>
                    <a:pt x="25986" y="112906"/>
                    <a:pt x="18469" y="116324"/>
                  </a:cubicBezTo>
                  <a:close/>
                </a:path>
              </a:pathLst>
            </a:custGeom>
            <a:solidFill>
              <a:srgbClr val="4EA0FF"/>
            </a:solidFill>
            <a:ln w="24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103F1F34-6E43-0257-FB6B-6C13FD5BF879}"/>
                </a:ext>
              </a:extLst>
            </p:cNvPr>
            <p:cNvSpPr/>
            <p:nvPr/>
          </p:nvSpPr>
          <p:spPr>
            <a:xfrm>
              <a:off x="6128261" y="1588827"/>
              <a:ext cx="185224" cy="186410"/>
            </a:xfrm>
            <a:custGeom>
              <a:avLst/>
              <a:gdLst>
                <a:gd name="connsiteX0" fmla="*/ 185203 w 185224"/>
                <a:gd name="connsiteY0" fmla="*/ 156830 h 186410"/>
                <a:gd name="connsiteX1" fmla="*/ 164156 w 185224"/>
                <a:gd name="connsiteY1" fmla="*/ 186369 h 186410"/>
                <a:gd name="connsiteX2" fmla="*/ 140354 w 185224"/>
                <a:gd name="connsiteY2" fmla="*/ 162200 h 186410"/>
                <a:gd name="connsiteX3" fmla="*/ 32366 w 185224"/>
                <a:gd name="connsiteY3" fmla="*/ 44288 h 186410"/>
                <a:gd name="connsiteX4" fmla="*/ 20089 w 185224"/>
                <a:gd name="connsiteY4" fmla="*/ 42823 h 186410"/>
                <a:gd name="connsiteX5" fmla="*/ 45 w 185224"/>
                <a:gd name="connsiteY5" fmla="*/ 20364 h 186410"/>
                <a:gd name="connsiteX6" fmla="*/ 22093 w 185224"/>
                <a:gd name="connsiteY6" fmla="*/ 101 h 186410"/>
                <a:gd name="connsiteX7" fmla="*/ 66942 w 185224"/>
                <a:gd name="connsiteY7" fmla="*/ 8890 h 186410"/>
                <a:gd name="connsiteX8" fmla="*/ 182196 w 185224"/>
                <a:gd name="connsiteY8" fmla="*/ 134614 h 186410"/>
                <a:gd name="connsiteX9" fmla="*/ 185203 w 185224"/>
                <a:gd name="connsiteY9" fmla="*/ 156830 h 18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24" h="186410">
                  <a:moveTo>
                    <a:pt x="185203" y="156830"/>
                  </a:moveTo>
                  <a:cubicBezTo>
                    <a:pt x="185704" y="175139"/>
                    <a:pt x="177436" y="185636"/>
                    <a:pt x="164156" y="186369"/>
                  </a:cubicBezTo>
                  <a:cubicBezTo>
                    <a:pt x="151128" y="187101"/>
                    <a:pt x="142108" y="178069"/>
                    <a:pt x="140354" y="162200"/>
                  </a:cubicBezTo>
                  <a:cubicBezTo>
                    <a:pt x="133840" y="101413"/>
                    <a:pt x="91997" y="55518"/>
                    <a:pt x="32366" y="44288"/>
                  </a:cubicBezTo>
                  <a:cubicBezTo>
                    <a:pt x="28357" y="43555"/>
                    <a:pt x="24098" y="43555"/>
                    <a:pt x="20089" y="42823"/>
                  </a:cubicBezTo>
                  <a:cubicBezTo>
                    <a:pt x="8063" y="41114"/>
                    <a:pt x="-707" y="31593"/>
                    <a:pt x="45" y="20364"/>
                  </a:cubicBezTo>
                  <a:cubicBezTo>
                    <a:pt x="546" y="8890"/>
                    <a:pt x="10067" y="-1119"/>
                    <a:pt x="22093" y="101"/>
                  </a:cubicBezTo>
                  <a:cubicBezTo>
                    <a:pt x="37127" y="1566"/>
                    <a:pt x="52911" y="3519"/>
                    <a:pt x="66942" y="8890"/>
                  </a:cubicBezTo>
                  <a:cubicBezTo>
                    <a:pt x="126824" y="31837"/>
                    <a:pt x="168165" y="71386"/>
                    <a:pt x="182196" y="134614"/>
                  </a:cubicBezTo>
                  <a:cubicBezTo>
                    <a:pt x="183950" y="142670"/>
                    <a:pt x="184451" y="151215"/>
                    <a:pt x="185203" y="156830"/>
                  </a:cubicBezTo>
                  <a:close/>
                </a:path>
              </a:pathLst>
            </a:custGeom>
            <a:solidFill>
              <a:srgbClr val="4EA0FF"/>
            </a:solidFill>
            <a:ln w="24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6" name="Овал 25"/>
          <p:cNvSpPr/>
          <p:nvPr/>
        </p:nvSpPr>
        <p:spPr>
          <a:xfrm>
            <a:off x="3643444" y="1549864"/>
            <a:ext cx="4805903" cy="4805903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16FE1A91-BFD9-3470-F4D1-3950F75B3E59}"/>
              </a:ext>
            </a:extLst>
          </p:cNvPr>
          <p:cNvSpPr/>
          <p:nvPr/>
        </p:nvSpPr>
        <p:spPr>
          <a:xfrm>
            <a:off x="3678808" y="2386457"/>
            <a:ext cx="800268" cy="800268"/>
          </a:xfrm>
          <a:prstGeom prst="ellipse">
            <a:avLst/>
          </a:prstGeom>
          <a:solidFill>
            <a:srgbClr val="4E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C03CABF2-39D8-0F05-37F5-A99CE40C8D6F}"/>
              </a:ext>
            </a:extLst>
          </p:cNvPr>
          <p:cNvSpPr/>
          <p:nvPr/>
        </p:nvSpPr>
        <p:spPr>
          <a:xfrm>
            <a:off x="3659189" y="4706536"/>
            <a:ext cx="800268" cy="800268"/>
          </a:xfrm>
          <a:prstGeom prst="ellipse">
            <a:avLst/>
          </a:prstGeom>
          <a:solidFill>
            <a:srgbClr val="4E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727DC57B-77A9-30A1-8D50-7036EDD11E0D}"/>
              </a:ext>
            </a:extLst>
          </p:cNvPr>
          <p:cNvSpPr/>
          <p:nvPr/>
        </p:nvSpPr>
        <p:spPr>
          <a:xfrm>
            <a:off x="7665776" y="2386457"/>
            <a:ext cx="800268" cy="800268"/>
          </a:xfrm>
          <a:prstGeom prst="ellipse">
            <a:avLst/>
          </a:prstGeom>
          <a:solidFill>
            <a:srgbClr val="4E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A977206F-E9EF-FF3E-05A9-79A55A40E3A8}"/>
              </a:ext>
            </a:extLst>
          </p:cNvPr>
          <p:cNvSpPr/>
          <p:nvPr/>
        </p:nvSpPr>
        <p:spPr>
          <a:xfrm>
            <a:off x="7675693" y="4571179"/>
            <a:ext cx="800268" cy="800268"/>
          </a:xfrm>
          <a:prstGeom prst="ellipse">
            <a:avLst/>
          </a:prstGeom>
          <a:solidFill>
            <a:srgbClr val="4E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5C9B3F-0A1B-A8A0-D639-E1451646CF90}"/>
              </a:ext>
            </a:extLst>
          </p:cNvPr>
          <p:cNvSpPr txBox="1"/>
          <p:nvPr/>
        </p:nvSpPr>
        <p:spPr>
          <a:xfrm>
            <a:off x="7808761" y="4706536"/>
            <a:ext cx="765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DD04270-299C-47A1-79FE-5482AC86E39C}"/>
              </a:ext>
            </a:extLst>
          </p:cNvPr>
          <p:cNvSpPr txBox="1"/>
          <p:nvPr/>
        </p:nvSpPr>
        <p:spPr>
          <a:xfrm>
            <a:off x="3750914" y="4845060"/>
            <a:ext cx="765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BDDA4A8-C1D7-253B-D7C6-EC8743836461}"/>
              </a:ext>
            </a:extLst>
          </p:cNvPr>
          <p:cNvSpPr txBox="1"/>
          <p:nvPr/>
        </p:nvSpPr>
        <p:spPr>
          <a:xfrm>
            <a:off x="7802962" y="2524981"/>
            <a:ext cx="765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9E76090-819F-2F59-369D-ACC0F250378F}"/>
              </a:ext>
            </a:extLst>
          </p:cNvPr>
          <p:cNvSpPr txBox="1"/>
          <p:nvPr/>
        </p:nvSpPr>
        <p:spPr>
          <a:xfrm>
            <a:off x="3796453" y="2517480"/>
            <a:ext cx="765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580898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189820-84A1-1E75-433B-17C172CA8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75318" y="1205714"/>
            <a:ext cx="4641364" cy="46280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0780" y="3110744"/>
            <a:ext cx="277567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6000" b="1" dirty="0">
                <a:solidFill>
                  <a:srgbClr val="4EA0FF"/>
                </a:solidFill>
              </a:rPr>
              <a:t>1,3</a:t>
            </a:r>
          </a:p>
          <a:p>
            <a:pPr algn="ctr">
              <a:lnSpc>
                <a:spcPts val="3300"/>
              </a:lnSpc>
            </a:pPr>
            <a:r>
              <a:rPr lang="ru-RU" sz="3200" b="1" dirty="0" err="1">
                <a:solidFill>
                  <a:srgbClr val="4EA0FF"/>
                </a:solidFill>
              </a:rPr>
              <a:t>млрд.рублей</a:t>
            </a:r>
            <a:endParaRPr lang="ru-RU" sz="3200" b="1" dirty="0">
              <a:solidFill>
                <a:srgbClr val="4EA0FF"/>
              </a:solidFill>
            </a:endParaRPr>
          </a:p>
          <a:p>
            <a:pPr algn="ctr"/>
            <a:endParaRPr lang="ru-RU" sz="3200" b="1" dirty="0">
              <a:solidFill>
                <a:srgbClr val="4EA0FF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81D755-7628-5EEE-A5E3-53867D4D233C}"/>
              </a:ext>
            </a:extLst>
          </p:cNvPr>
          <p:cNvSpPr txBox="1"/>
          <p:nvPr/>
        </p:nvSpPr>
        <p:spPr>
          <a:xfrm>
            <a:off x="-517910" y="3543190"/>
            <a:ext cx="4176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РАСХОДЫ НА РЕАЛИЗАЦИЮ ЖИЛИЩНЫХ ПРОГРАММ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B670E7-E76D-0EBE-329C-7A0E9FC0147B}"/>
              </a:ext>
            </a:extLst>
          </p:cNvPr>
          <p:cNvSpPr txBox="1"/>
          <p:nvPr/>
        </p:nvSpPr>
        <p:spPr>
          <a:xfrm>
            <a:off x="-390714" y="1269474"/>
            <a:ext cx="4513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РАСХОДЫ НА РАЗВИТИЕ И УКРЕПЛЕНИЕ МАТЕРИАЛЬНО-ТЕХНИЧЕСКОЙ БАЗЫ УЧРЕЖДЕНИЙ КУЛЬТУРЫ, </a:t>
            </a:r>
          </a:p>
          <a:p>
            <a:pPr algn="r"/>
            <a:r>
              <a:rPr lang="ru-RU" b="1" dirty="0"/>
              <a:t>ФИЗИЧЕСКОЙ КУЛЬТУРЫ И СПОРТА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C947C5-6672-7523-3EFF-1D6DB6731065}"/>
              </a:ext>
            </a:extLst>
          </p:cNvPr>
          <p:cNvSpPr txBox="1"/>
          <p:nvPr/>
        </p:nvSpPr>
        <p:spPr>
          <a:xfrm>
            <a:off x="582930" y="5497365"/>
            <a:ext cx="40462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СТРОИТЕЛЬСТВО СПОРТИВНЫХ СООРУЖЕНИЙ 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F52B0E-ACD5-B2E5-9DED-E760EAF658B3}"/>
              </a:ext>
            </a:extLst>
          </p:cNvPr>
          <p:cNvSpPr txBox="1"/>
          <p:nvPr/>
        </p:nvSpPr>
        <p:spPr>
          <a:xfrm>
            <a:off x="8532923" y="3306887"/>
            <a:ext cx="34982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КАПИТАЛЬНЫЙ И ТЕКУЩИЙ РЕМОНТ УЧРЕЖДЕНИЙ СОЦИАЛЬНОЙ СФЕРЫ</a:t>
            </a: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C32DD6-D2D4-1364-2AF8-695A627DB3C9}"/>
              </a:ext>
            </a:extLst>
          </p:cNvPr>
          <p:cNvSpPr txBox="1"/>
          <p:nvPr/>
        </p:nvSpPr>
        <p:spPr>
          <a:xfrm>
            <a:off x="8167997" y="1146457"/>
            <a:ext cx="45130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РЕМОНТ, СТРОИТЕЛЬСТВО </a:t>
            </a:r>
          </a:p>
          <a:p>
            <a:r>
              <a:rPr lang="ru-RU" b="1" dirty="0"/>
              <a:t>И РЕКОНСТРУКЦИЯ</a:t>
            </a:r>
          </a:p>
          <a:p>
            <a:r>
              <a:rPr lang="ru-RU" b="1" dirty="0"/>
              <a:t>ОБЪЕКТОВ КОММУНАЛЬНОГО </a:t>
            </a:r>
          </a:p>
          <a:p>
            <a:r>
              <a:rPr lang="ru-RU" b="1" dirty="0"/>
              <a:t>ХОЗЯЙСТВА И ДОРОГ В ПОСЕЛЕНИЯХ</a:t>
            </a:r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7842C4-C187-B54E-3901-5C7689DF0C25}"/>
              </a:ext>
            </a:extLst>
          </p:cNvPr>
          <p:cNvSpPr txBox="1"/>
          <p:nvPr/>
        </p:nvSpPr>
        <p:spPr>
          <a:xfrm>
            <a:off x="7745730" y="5484437"/>
            <a:ext cx="3284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БЛАГОУСТРОЙСТВО ПОСЕЛЕНИЙ</a:t>
            </a:r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EEEB78D-DA3D-FFE0-1B1C-6DC27CC5C7B9}"/>
              </a:ext>
            </a:extLst>
          </p:cNvPr>
          <p:cNvCxnSpPr>
            <a:cxnSpLocks/>
          </p:cNvCxnSpPr>
          <p:nvPr/>
        </p:nvCxnSpPr>
        <p:spPr>
          <a:xfrm flipH="1">
            <a:off x="1406400" y="2455313"/>
            <a:ext cx="258318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B253683B-E423-9ED3-5695-00C537621C20}"/>
              </a:ext>
            </a:extLst>
          </p:cNvPr>
          <p:cNvCxnSpPr>
            <a:cxnSpLocks/>
          </p:cNvCxnSpPr>
          <p:nvPr/>
        </p:nvCxnSpPr>
        <p:spPr>
          <a:xfrm flipH="1">
            <a:off x="952395" y="4218010"/>
            <a:ext cx="258318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5B0C5BE8-E5D3-77FC-0B4A-6C6437CD1BCD}"/>
              </a:ext>
            </a:extLst>
          </p:cNvPr>
          <p:cNvCxnSpPr>
            <a:cxnSpLocks/>
          </p:cNvCxnSpPr>
          <p:nvPr/>
        </p:nvCxnSpPr>
        <p:spPr>
          <a:xfrm flipH="1">
            <a:off x="1932445" y="6180885"/>
            <a:ext cx="258318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4C82657C-0EB7-F407-55BF-57660C4D9582}"/>
              </a:ext>
            </a:extLst>
          </p:cNvPr>
          <p:cNvCxnSpPr>
            <a:cxnSpLocks/>
          </p:cNvCxnSpPr>
          <p:nvPr/>
        </p:nvCxnSpPr>
        <p:spPr>
          <a:xfrm flipH="1">
            <a:off x="7841339" y="6172692"/>
            <a:ext cx="258318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BBFDF1E6-DD1F-7E2F-7EE1-80A35303475E}"/>
              </a:ext>
            </a:extLst>
          </p:cNvPr>
          <p:cNvCxnSpPr>
            <a:cxnSpLocks/>
          </p:cNvCxnSpPr>
          <p:nvPr/>
        </p:nvCxnSpPr>
        <p:spPr>
          <a:xfrm flipH="1">
            <a:off x="8651455" y="4230217"/>
            <a:ext cx="258318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DBAAC00D-BFBD-C069-934D-EFCBA2F5CA3D}"/>
              </a:ext>
            </a:extLst>
          </p:cNvPr>
          <p:cNvCxnSpPr>
            <a:cxnSpLocks/>
          </p:cNvCxnSpPr>
          <p:nvPr/>
        </p:nvCxnSpPr>
        <p:spPr>
          <a:xfrm flipH="1">
            <a:off x="8278528" y="2346786"/>
            <a:ext cx="258318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6C8B50E-85DA-CABD-4787-937E5B0D8428}"/>
              </a:ext>
            </a:extLst>
          </p:cNvPr>
          <p:cNvSpPr txBox="1"/>
          <p:nvPr/>
        </p:nvSpPr>
        <p:spPr>
          <a:xfrm>
            <a:off x="733926" y="364754"/>
            <a:ext cx="4177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«БЮДЖЕТ РАЗВИТИЯ»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3460B5-1F37-45D6-06E2-E4C2F46718AC}"/>
              </a:ext>
            </a:extLst>
          </p:cNvPr>
          <p:cNvSpPr txBox="1"/>
          <p:nvPr/>
        </p:nvSpPr>
        <p:spPr>
          <a:xfrm>
            <a:off x="6032500" y="5060441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22%</a:t>
            </a: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8A079B61-0102-BEDD-1E29-202A1AE7A9EB}"/>
              </a:ext>
            </a:extLst>
          </p:cNvPr>
          <p:cNvSpPr/>
          <p:nvPr/>
        </p:nvSpPr>
        <p:spPr>
          <a:xfrm>
            <a:off x="7280031" y="4174252"/>
            <a:ext cx="832338" cy="601110"/>
          </a:xfrm>
          <a:custGeom>
            <a:avLst/>
            <a:gdLst>
              <a:gd name="connsiteX0" fmla="*/ 0 w 832338"/>
              <a:gd name="connsiteY0" fmla="*/ 87924 h 621324"/>
              <a:gd name="connsiteX1" fmla="*/ 41031 w 832338"/>
              <a:gd name="connsiteY1" fmla="*/ 0 h 621324"/>
              <a:gd name="connsiteX2" fmla="*/ 832338 w 832338"/>
              <a:gd name="connsiteY2" fmla="*/ 474785 h 621324"/>
              <a:gd name="connsiteX3" fmla="*/ 738554 w 832338"/>
              <a:gd name="connsiteY3" fmla="*/ 621324 h 621324"/>
              <a:gd name="connsiteX4" fmla="*/ 0 w 832338"/>
              <a:gd name="connsiteY4" fmla="*/ 386862 h 621324"/>
              <a:gd name="connsiteX5" fmla="*/ 0 w 832338"/>
              <a:gd name="connsiteY5" fmla="*/ 87924 h 62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338" h="621324">
                <a:moveTo>
                  <a:pt x="0" y="87924"/>
                </a:moveTo>
                <a:lnTo>
                  <a:pt x="41031" y="0"/>
                </a:lnTo>
                <a:lnTo>
                  <a:pt x="832338" y="474785"/>
                </a:lnTo>
                <a:lnTo>
                  <a:pt x="738554" y="621324"/>
                </a:lnTo>
                <a:lnTo>
                  <a:pt x="0" y="386862"/>
                </a:lnTo>
                <a:lnTo>
                  <a:pt x="0" y="87924"/>
                </a:lnTo>
                <a:close/>
              </a:path>
            </a:pathLst>
          </a:custGeom>
          <a:solidFill>
            <a:srgbClr val="4EA0FF"/>
          </a:solidFill>
          <a:ln>
            <a:solidFill>
              <a:srgbClr val="4EA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63E59472-84C5-8C4A-92FC-DE072B7A06D4}"/>
              </a:ext>
            </a:extLst>
          </p:cNvPr>
          <p:cNvSpPr/>
          <p:nvPr/>
        </p:nvSpPr>
        <p:spPr>
          <a:xfrm>
            <a:off x="7414846" y="4495800"/>
            <a:ext cx="451340" cy="369277"/>
          </a:xfrm>
          <a:custGeom>
            <a:avLst/>
            <a:gdLst>
              <a:gd name="connsiteX0" fmla="*/ 23446 w 451340"/>
              <a:gd name="connsiteY0" fmla="*/ 11723 h 369277"/>
              <a:gd name="connsiteX1" fmla="*/ 0 w 451340"/>
              <a:gd name="connsiteY1" fmla="*/ 351692 h 369277"/>
              <a:gd name="connsiteX2" fmla="*/ 339969 w 451340"/>
              <a:gd name="connsiteY2" fmla="*/ 369277 h 369277"/>
              <a:gd name="connsiteX3" fmla="*/ 439616 w 451340"/>
              <a:gd name="connsiteY3" fmla="*/ 117231 h 369277"/>
              <a:gd name="connsiteX4" fmla="*/ 451339 w 451340"/>
              <a:gd name="connsiteY4" fmla="*/ 46892 h 369277"/>
              <a:gd name="connsiteX5" fmla="*/ 193431 w 451340"/>
              <a:gd name="connsiteY5" fmla="*/ 0 h 369277"/>
              <a:gd name="connsiteX6" fmla="*/ 23446 w 451340"/>
              <a:gd name="connsiteY6" fmla="*/ 11723 h 36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340" h="369277">
                <a:moveTo>
                  <a:pt x="23446" y="11723"/>
                </a:moveTo>
                <a:lnTo>
                  <a:pt x="0" y="351692"/>
                </a:lnTo>
                <a:lnTo>
                  <a:pt x="339969" y="369277"/>
                </a:lnTo>
                <a:lnTo>
                  <a:pt x="439616" y="117231"/>
                </a:lnTo>
                <a:cubicBezTo>
                  <a:pt x="451689" y="50832"/>
                  <a:pt x="451339" y="74599"/>
                  <a:pt x="451339" y="46892"/>
                </a:cubicBezTo>
                <a:lnTo>
                  <a:pt x="193431" y="0"/>
                </a:lnTo>
                <a:lnTo>
                  <a:pt x="23446" y="11723"/>
                </a:lnTo>
                <a:close/>
              </a:path>
            </a:pathLst>
          </a:custGeom>
          <a:solidFill>
            <a:srgbClr val="4EA0FF"/>
          </a:solidFill>
          <a:ln>
            <a:solidFill>
              <a:srgbClr val="4EA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8CCDFCC-1B2F-A285-AB44-34AB943133E3}"/>
              </a:ext>
            </a:extLst>
          </p:cNvPr>
          <p:cNvSpPr/>
          <p:nvPr/>
        </p:nvSpPr>
        <p:spPr>
          <a:xfrm rot="18320554">
            <a:off x="6822462" y="3882923"/>
            <a:ext cx="204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«БЮДЖЕТ РАЗВИТИЯ»</a:t>
            </a: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EF561017-9444-46B3-DBD2-D96569B0FDC3}"/>
              </a:ext>
            </a:extLst>
          </p:cNvPr>
          <p:cNvSpPr/>
          <p:nvPr/>
        </p:nvSpPr>
        <p:spPr>
          <a:xfrm>
            <a:off x="4085388" y="2263697"/>
            <a:ext cx="826477" cy="674077"/>
          </a:xfrm>
          <a:custGeom>
            <a:avLst/>
            <a:gdLst>
              <a:gd name="connsiteX0" fmla="*/ 0 w 826477"/>
              <a:gd name="connsiteY0" fmla="*/ 128954 h 674077"/>
              <a:gd name="connsiteX1" fmla="*/ 93785 w 826477"/>
              <a:gd name="connsiteY1" fmla="*/ 0 h 674077"/>
              <a:gd name="connsiteX2" fmla="*/ 627185 w 826477"/>
              <a:gd name="connsiteY2" fmla="*/ 117231 h 674077"/>
              <a:gd name="connsiteX3" fmla="*/ 826477 w 826477"/>
              <a:gd name="connsiteY3" fmla="*/ 515815 h 674077"/>
              <a:gd name="connsiteX4" fmla="*/ 732692 w 826477"/>
              <a:gd name="connsiteY4" fmla="*/ 674077 h 674077"/>
              <a:gd name="connsiteX5" fmla="*/ 46892 w 826477"/>
              <a:gd name="connsiteY5" fmla="*/ 351692 h 674077"/>
              <a:gd name="connsiteX6" fmla="*/ 58615 w 826477"/>
              <a:gd name="connsiteY6" fmla="*/ 293077 h 674077"/>
              <a:gd name="connsiteX7" fmla="*/ 0 w 826477"/>
              <a:gd name="connsiteY7" fmla="*/ 128954 h 674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6477" h="674077">
                <a:moveTo>
                  <a:pt x="0" y="128954"/>
                </a:moveTo>
                <a:lnTo>
                  <a:pt x="93785" y="0"/>
                </a:lnTo>
                <a:lnTo>
                  <a:pt x="627185" y="117231"/>
                </a:lnTo>
                <a:lnTo>
                  <a:pt x="826477" y="515815"/>
                </a:lnTo>
                <a:lnTo>
                  <a:pt x="732692" y="674077"/>
                </a:lnTo>
                <a:lnTo>
                  <a:pt x="46892" y="351692"/>
                </a:lnTo>
                <a:lnTo>
                  <a:pt x="58615" y="293077"/>
                </a:lnTo>
                <a:lnTo>
                  <a:pt x="0" y="128954"/>
                </a:lnTo>
                <a:close/>
              </a:path>
            </a:pathLst>
          </a:cu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D6918CF2-09FA-AFEB-4C58-58733530AC2D}"/>
              </a:ext>
            </a:extLst>
          </p:cNvPr>
          <p:cNvSpPr/>
          <p:nvPr/>
        </p:nvSpPr>
        <p:spPr>
          <a:xfrm>
            <a:off x="4062413" y="3924300"/>
            <a:ext cx="895350" cy="790575"/>
          </a:xfrm>
          <a:custGeom>
            <a:avLst/>
            <a:gdLst>
              <a:gd name="connsiteX0" fmla="*/ 76200 w 895350"/>
              <a:gd name="connsiteY0" fmla="*/ 790575 h 790575"/>
              <a:gd name="connsiteX1" fmla="*/ 0 w 895350"/>
              <a:gd name="connsiteY1" fmla="*/ 652463 h 790575"/>
              <a:gd name="connsiteX2" fmla="*/ 109537 w 895350"/>
              <a:gd name="connsiteY2" fmla="*/ 142875 h 790575"/>
              <a:gd name="connsiteX3" fmla="*/ 485775 w 895350"/>
              <a:gd name="connsiteY3" fmla="*/ 0 h 790575"/>
              <a:gd name="connsiteX4" fmla="*/ 814387 w 895350"/>
              <a:gd name="connsiteY4" fmla="*/ 252413 h 790575"/>
              <a:gd name="connsiteX5" fmla="*/ 895350 w 895350"/>
              <a:gd name="connsiteY5" fmla="*/ 395288 h 790575"/>
              <a:gd name="connsiteX6" fmla="*/ 557212 w 895350"/>
              <a:gd name="connsiteY6" fmla="*/ 619125 h 790575"/>
              <a:gd name="connsiteX7" fmla="*/ 219075 w 895350"/>
              <a:gd name="connsiteY7" fmla="*/ 766763 h 790575"/>
              <a:gd name="connsiteX8" fmla="*/ 176212 w 895350"/>
              <a:gd name="connsiteY8" fmla="*/ 790575 h 790575"/>
              <a:gd name="connsiteX9" fmla="*/ 76200 w 895350"/>
              <a:gd name="connsiteY9" fmla="*/ 790575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5350" h="790575">
                <a:moveTo>
                  <a:pt x="76200" y="790575"/>
                </a:moveTo>
                <a:lnTo>
                  <a:pt x="0" y="652463"/>
                </a:lnTo>
                <a:lnTo>
                  <a:pt x="109537" y="142875"/>
                </a:lnTo>
                <a:lnTo>
                  <a:pt x="485775" y="0"/>
                </a:lnTo>
                <a:lnTo>
                  <a:pt x="814387" y="252413"/>
                </a:lnTo>
                <a:lnTo>
                  <a:pt x="895350" y="395288"/>
                </a:lnTo>
                <a:lnTo>
                  <a:pt x="557212" y="619125"/>
                </a:lnTo>
                <a:lnTo>
                  <a:pt x="219075" y="766763"/>
                </a:lnTo>
                <a:lnTo>
                  <a:pt x="176212" y="790575"/>
                </a:lnTo>
                <a:lnTo>
                  <a:pt x="76200" y="790575"/>
                </a:lnTo>
                <a:close/>
              </a:path>
            </a:pathLst>
          </a:cu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5F2023B1-55A9-5526-5420-F49B903F3DB3}"/>
              </a:ext>
            </a:extLst>
          </p:cNvPr>
          <p:cNvSpPr/>
          <p:nvPr/>
        </p:nvSpPr>
        <p:spPr>
          <a:xfrm>
            <a:off x="6032500" y="1225550"/>
            <a:ext cx="482600" cy="917575"/>
          </a:xfrm>
          <a:custGeom>
            <a:avLst/>
            <a:gdLst>
              <a:gd name="connsiteX0" fmla="*/ 57150 w 482600"/>
              <a:gd name="connsiteY0" fmla="*/ 0 h 917575"/>
              <a:gd name="connsiteX1" fmla="*/ 155575 w 482600"/>
              <a:gd name="connsiteY1" fmla="*/ 3175 h 917575"/>
              <a:gd name="connsiteX2" fmla="*/ 482600 w 482600"/>
              <a:gd name="connsiteY2" fmla="*/ 549275 h 917575"/>
              <a:gd name="connsiteX3" fmla="*/ 476250 w 482600"/>
              <a:gd name="connsiteY3" fmla="*/ 577850 h 917575"/>
              <a:gd name="connsiteX4" fmla="*/ 479425 w 482600"/>
              <a:gd name="connsiteY4" fmla="*/ 587375 h 917575"/>
              <a:gd name="connsiteX5" fmla="*/ 479425 w 482600"/>
              <a:gd name="connsiteY5" fmla="*/ 590550 h 917575"/>
              <a:gd name="connsiteX6" fmla="*/ 311150 w 482600"/>
              <a:gd name="connsiteY6" fmla="*/ 838200 h 917575"/>
              <a:gd name="connsiteX7" fmla="*/ 123825 w 482600"/>
              <a:gd name="connsiteY7" fmla="*/ 917575 h 917575"/>
              <a:gd name="connsiteX8" fmla="*/ 0 w 482600"/>
              <a:gd name="connsiteY8" fmla="*/ 911225 h 917575"/>
              <a:gd name="connsiteX9" fmla="*/ 3175 w 482600"/>
              <a:gd name="connsiteY9" fmla="*/ 101600 h 917575"/>
              <a:gd name="connsiteX10" fmla="*/ 57150 w 482600"/>
              <a:gd name="connsiteY10" fmla="*/ 0 h 91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2600" h="917575">
                <a:moveTo>
                  <a:pt x="57150" y="0"/>
                </a:moveTo>
                <a:lnTo>
                  <a:pt x="155575" y="3175"/>
                </a:lnTo>
                <a:lnTo>
                  <a:pt x="482600" y="549275"/>
                </a:lnTo>
                <a:cubicBezTo>
                  <a:pt x="480483" y="558800"/>
                  <a:pt x="477060" y="568126"/>
                  <a:pt x="476250" y="577850"/>
                </a:cubicBezTo>
                <a:cubicBezTo>
                  <a:pt x="475972" y="581185"/>
                  <a:pt x="478613" y="584128"/>
                  <a:pt x="479425" y="587375"/>
                </a:cubicBezTo>
                <a:cubicBezTo>
                  <a:pt x="479682" y="588402"/>
                  <a:pt x="479425" y="589492"/>
                  <a:pt x="479425" y="590550"/>
                </a:cubicBezTo>
                <a:lnTo>
                  <a:pt x="311150" y="838200"/>
                </a:lnTo>
                <a:lnTo>
                  <a:pt x="123825" y="917575"/>
                </a:lnTo>
                <a:lnTo>
                  <a:pt x="0" y="911225"/>
                </a:lnTo>
                <a:cubicBezTo>
                  <a:pt x="1058" y="641350"/>
                  <a:pt x="2117" y="371475"/>
                  <a:pt x="3175" y="101600"/>
                </a:cubicBezTo>
                <a:lnTo>
                  <a:pt x="57150" y="0"/>
                </a:lnTo>
                <a:close/>
              </a:path>
            </a:pathLst>
          </a:cu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B3B3C7A-074B-36E3-1CB6-5BF47383C5B1}"/>
              </a:ext>
            </a:extLst>
          </p:cNvPr>
          <p:cNvSpPr/>
          <p:nvPr/>
        </p:nvSpPr>
        <p:spPr>
          <a:xfrm>
            <a:off x="4947034" y="1298044"/>
            <a:ext cx="2266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СОБСТВЕННЫЕ ДОХОДЫ БЮДЖЕТА РАЙОНА</a:t>
            </a:r>
          </a:p>
        </p:txBody>
      </p:sp>
    </p:spTree>
    <p:extLst>
      <p:ext uri="{BB962C8B-B14F-4D97-AF65-F5344CB8AC3E}">
        <p14:creationId xmlns:p14="http://schemas.microsoft.com/office/powerpoint/2010/main" val="2814823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3926" y="372978"/>
            <a:ext cx="6735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ПРИОРИТЕТНЫЕ РАСХОДЫ БЮДЖЕТА </a:t>
            </a:r>
            <a:r>
              <a:rPr lang="ru-RU" sz="3200" b="1" dirty="0" smtClean="0"/>
              <a:t>РАЙОНА</a:t>
            </a:r>
            <a:endParaRPr lang="ru-RU" sz="3200" b="1" dirty="0"/>
          </a:p>
        </p:txBody>
      </p:sp>
      <p:graphicFrame>
        <p:nvGraphicFramePr>
          <p:cNvPr id="27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799290"/>
              </p:ext>
            </p:extLst>
          </p:nvPr>
        </p:nvGraphicFramePr>
        <p:xfrm>
          <a:off x="733926" y="1504034"/>
          <a:ext cx="10741892" cy="510453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457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9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4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8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3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46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6416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300" b="1" u="none" strike="noStrike" kern="12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300" b="1" i="0" u="none" strike="noStrike" kern="120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>
                    <a:solidFill>
                      <a:srgbClr val="4EA1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300" b="1" u="none" strike="noStrike" kern="12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ru-RU" sz="1300" b="1" i="0" u="none" strike="noStrike" kern="120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>
                    <a:solidFill>
                      <a:srgbClr val="4EA1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300" b="1" u="none" strike="noStrike" kern="12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ru-RU" sz="1300" b="1" i="0" u="none" strike="noStrike" kern="120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>
                    <a:solidFill>
                      <a:srgbClr val="4EA1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300" b="1" u="none" strike="noStrike" kern="12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2018 </a:t>
                      </a:r>
                      <a:endParaRPr lang="ru-RU" sz="1300" b="1" i="0" u="none" strike="noStrike" kern="120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>
                    <a:solidFill>
                      <a:srgbClr val="4EA1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300" b="1" u="none" strike="noStrike" kern="12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ru-RU" sz="1300" b="1" i="0" u="none" strike="noStrike" kern="120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>
                    <a:solidFill>
                      <a:srgbClr val="4EA1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300" b="1" u="none" strike="noStrike" kern="12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ru-RU" sz="1300" b="1" i="0" u="none" strike="noStrike" kern="120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>
                    <a:solidFill>
                      <a:srgbClr val="4EA1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300" b="1" u="none" strike="noStrike" kern="12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  <a:endParaRPr lang="ru-RU" sz="1300" b="1" i="0" u="none" strike="noStrike" kern="120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>
                    <a:solidFill>
                      <a:srgbClr val="4EA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395">
                <a:tc>
                  <a:txBody>
                    <a:bodyPr/>
                    <a:lstStyle/>
                    <a:p>
                      <a:pPr marL="72000" algn="l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300" u="none" strike="noStrike" kern="1200" baseline="0" dirty="0" smtClean="0">
                          <a:effectLst/>
                        </a:rPr>
                        <a:t>Реализация жилищных программ (за счёт средств местного бюджета)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352 593,2</a:t>
                      </a:r>
                      <a:endParaRPr lang="ru-RU" sz="1300" b="1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269 884,4</a:t>
                      </a:r>
                      <a:endParaRPr lang="ru-RU" sz="1300" b="1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311 290,2</a:t>
                      </a:r>
                      <a:endParaRPr lang="ru-RU" sz="1300" b="1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302 108,9</a:t>
                      </a:r>
                      <a:endParaRPr lang="ru-RU" sz="1300" b="1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285 871,6</a:t>
                      </a:r>
                      <a:endParaRPr lang="ru-RU" sz="1300" b="1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226 476,4</a:t>
                      </a:r>
                      <a:endParaRPr lang="ru-RU" sz="1300" b="1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395">
                <a:tc>
                  <a:txBody>
                    <a:bodyPr/>
                    <a:lstStyle/>
                    <a:p>
                      <a:pPr marL="72000" algn="l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300" u="none" strike="noStrike" kern="1200" baseline="0" dirty="0">
                          <a:effectLst/>
                        </a:rPr>
                        <a:t>Развитие и укрепление материально-технической базы учреждений культуры Сургутского района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>
                          <a:effectLst/>
                        </a:rPr>
                        <a:t>-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>
                          <a:effectLst/>
                        </a:rPr>
                        <a:t>16 780,8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10 370,0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13 595,5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25 902,0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70 775,6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680">
                <a:tc>
                  <a:txBody>
                    <a:bodyPr/>
                    <a:lstStyle/>
                    <a:p>
                      <a:pPr marL="72000" algn="l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300" u="none" strike="noStrike" kern="1200" baseline="0" dirty="0">
                          <a:effectLst/>
                        </a:rPr>
                        <a:t>Развитие и укрепление материально-технической базы учреждений физической культуры и спорта Сургутского района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>
                          <a:effectLst/>
                        </a:rPr>
                        <a:t>-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>
                          <a:effectLst/>
                        </a:rPr>
                        <a:t>6 487,5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39 076,4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22 343,2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24 977,3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42 880,8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767">
                <a:tc>
                  <a:txBody>
                    <a:bodyPr/>
                    <a:lstStyle/>
                    <a:p>
                      <a:pPr marL="72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kern="1200" baseline="0" dirty="0" smtClean="0">
                          <a:effectLst/>
                        </a:rPr>
                        <a:t>Капитальный и текущий ремонт учреждений социальной сферы и мероприятия по обеспечению безопасности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55 964,4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81 998,9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122 540,4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180 115,9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132 917,2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183 073,5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321">
                <a:tc>
                  <a:txBody>
                    <a:bodyPr/>
                    <a:lstStyle/>
                    <a:p>
                      <a:pPr marL="72000" algn="l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300" u="none" strike="noStrike" kern="1200" baseline="0" dirty="0">
                          <a:effectLst/>
                        </a:rPr>
                        <a:t>Строительство </a:t>
                      </a:r>
                      <a:r>
                        <a:rPr lang="ru-RU" sz="1300" u="none" strike="noStrike" kern="1200" baseline="0" dirty="0" smtClean="0">
                          <a:effectLst/>
                        </a:rPr>
                        <a:t>спортивных </a:t>
                      </a:r>
                      <a:r>
                        <a:rPr lang="ru-RU" sz="1300" u="none" strike="noStrike" kern="1200" baseline="0" dirty="0">
                          <a:effectLst/>
                        </a:rPr>
                        <a:t>сооружений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>
                          <a:effectLst/>
                        </a:rPr>
                        <a:t>18 845,3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>
                          <a:effectLst/>
                        </a:rPr>
                        <a:t>81 786,7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301 727,3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60 337,9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58 571,6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69 490,7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762">
                <a:tc>
                  <a:txBody>
                    <a:bodyPr/>
                    <a:lstStyle/>
                    <a:p>
                      <a:pPr marL="72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kern="1200" baseline="0" dirty="0" smtClean="0">
                          <a:effectLst/>
                        </a:rPr>
                        <a:t>Капитальный ремонт объектов коммунального хозяйства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>
                          <a:effectLst/>
                        </a:rPr>
                        <a:t>32 041,7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>
                          <a:effectLst/>
                        </a:rPr>
                        <a:t>41 970,0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>
                          <a:effectLst/>
                        </a:rPr>
                        <a:t>26 </a:t>
                      </a:r>
                      <a:r>
                        <a:rPr lang="ru-RU" sz="1300" u="none" strike="noStrike" kern="1200" baseline="0" dirty="0" smtClean="0">
                          <a:effectLst/>
                        </a:rPr>
                        <a:t>491,9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10 279,1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106 225,7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95 409,0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1387">
                <a:tc>
                  <a:txBody>
                    <a:bodyPr/>
                    <a:lstStyle/>
                    <a:p>
                      <a:pPr marL="72000" algn="l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300" u="none" strike="noStrike" kern="1200" baseline="0" dirty="0">
                          <a:effectLst/>
                        </a:rPr>
                        <a:t>Строительство и реконструкция объектов коммунального </a:t>
                      </a:r>
                      <a:r>
                        <a:rPr lang="ru-RU" sz="1300" u="none" strike="noStrike" kern="1200" baseline="0" dirty="0" smtClean="0">
                          <a:effectLst/>
                        </a:rPr>
                        <a:t>хозяйства, в том числе полигоны ТКО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>
                          <a:effectLst/>
                        </a:rPr>
                        <a:t>109 014,2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>
                          <a:effectLst/>
                        </a:rPr>
                        <a:t>143 826,6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112 862,3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365 469,9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126 905,9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183 462,1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175">
                <a:tc>
                  <a:txBody>
                    <a:bodyPr/>
                    <a:lstStyle/>
                    <a:p>
                      <a:pPr marL="72000" algn="l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300" u="none" strike="noStrike" kern="1200" baseline="0" dirty="0">
                          <a:effectLst/>
                        </a:rPr>
                        <a:t>Ремонт ветхого </a:t>
                      </a:r>
                      <a:r>
                        <a:rPr lang="ru-RU" sz="1300" u="none" strike="noStrike" kern="1200" baseline="0" dirty="0" smtClean="0">
                          <a:effectLst/>
                        </a:rPr>
                        <a:t>жилищного </a:t>
                      </a:r>
                      <a:r>
                        <a:rPr lang="ru-RU" sz="1300" u="none" strike="noStrike" kern="1200" baseline="0" dirty="0">
                          <a:effectLst/>
                        </a:rPr>
                        <a:t>фонда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>
                          <a:effectLst/>
                        </a:rPr>
                        <a:t>33 974,1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>
                          <a:effectLst/>
                        </a:rPr>
                        <a:t>39 547,8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>
                          <a:effectLst/>
                        </a:rPr>
                        <a:t>27 </a:t>
                      </a:r>
                      <a:r>
                        <a:rPr lang="ru-RU" sz="1300" u="none" strike="noStrike" kern="1200" baseline="0" dirty="0" smtClean="0">
                          <a:effectLst/>
                        </a:rPr>
                        <a:t>082,9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30 133,9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29 417,4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26 869,3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175">
                <a:tc>
                  <a:txBody>
                    <a:bodyPr/>
                    <a:lstStyle/>
                    <a:p>
                      <a:pPr marL="72000" algn="l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300" u="none" strike="noStrike" kern="1200" baseline="0" dirty="0" smtClean="0">
                          <a:effectLst/>
                        </a:rPr>
                        <a:t>Ремонт </a:t>
                      </a:r>
                      <a:r>
                        <a:rPr lang="ru-RU" sz="1300" u="none" strike="noStrike" kern="1200" baseline="0" dirty="0">
                          <a:effectLst/>
                        </a:rPr>
                        <a:t>дорог </a:t>
                      </a:r>
                      <a:r>
                        <a:rPr lang="ru-RU" sz="1300" u="none" strike="noStrike" kern="1200" baseline="0" dirty="0" smtClean="0">
                          <a:effectLst/>
                        </a:rPr>
                        <a:t>в поселениях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>
                          <a:effectLst/>
                        </a:rPr>
                        <a:t>2 898,4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>
                          <a:effectLst/>
                        </a:rPr>
                        <a:t>12 211,1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>
                          <a:effectLst/>
                        </a:rPr>
                        <a:t>6 </a:t>
                      </a:r>
                      <a:r>
                        <a:rPr lang="ru-RU" sz="1300" u="none" strike="noStrike" kern="1200" baseline="0" dirty="0" smtClean="0">
                          <a:effectLst/>
                        </a:rPr>
                        <a:t>540,4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12 424,3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267 497,9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246 085,4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8378">
                <a:tc>
                  <a:txBody>
                    <a:bodyPr/>
                    <a:lstStyle/>
                    <a:p>
                      <a:pPr marL="72000" algn="l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300" u="none" strike="noStrike" kern="1200" baseline="0" dirty="0">
                          <a:effectLst/>
                        </a:rPr>
                        <a:t>Благоустройство поселений и межселенной территории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>
                          <a:effectLst/>
                        </a:rPr>
                        <a:t>2 151,3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>
                          <a:effectLst/>
                        </a:rPr>
                        <a:t>25 316,4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44 368,5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70 634,2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110 626,1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u="none" strike="noStrike" kern="1200" baseline="0" dirty="0" smtClean="0">
                          <a:effectLst/>
                        </a:rPr>
                        <a:t>134 733,4</a:t>
                      </a:r>
                      <a:endParaRPr lang="ru-RU" sz="13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4852"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300" b="1" u="none" strike="noStrike" kern="1200" baseline="0" dirty="0" smtClean="0">
                          <a:solidFill>
                            <a:srgbClr val="4EA1FF"/>
                          </a:solidFill>
                          <a:effectLst/>
                        </a:rPr>
                        <a:t>ИТОГО (тыс. ₽)</a:t>
                      </a:r>
                      <a:endParaRPr lang="ru-RU" sz="1300" b="1" i="0" u="none" strike="noStrike" kern="1200" baseline="0" dirty="0">
                        <a:solidFill>
                          <a:srgbClr val="4EA1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b="1" u="none" strike="noStrike" kern="1200" baseline="0" dirty="0" smtClean="0">
                          <a:solidFill>
                            <a:srgbClr val="4EA1FF"/>
                          </a:solidFill>
                          <a:effectLst/>
                        </a:rPr>
                        <a:t>607 482,6</a:t>
                      </a:r>
                      <a:endParaRPr lang="ru-RU" sz="1300" b="1" i="0" u="none" strike="noStrike" kern="1200" baseline="0" dirty="0">
                        <a:solidFill>
                          <a:srgbClr val="4EA1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b="1" u="none" strike="noStrike" kern="1200" baseline="0" dirty="0" smtClean="0">
                          <a:solidFill>
                            <a:srgbClr val="4EA1FF"/>
                          </a:solidFill>
                          <a:effectLst/>
                        </a:rPr>
                        <a:t>719 810,2</a:t>
                      </a:r>
                      <a:endParaRPr lang="ru-RU" sz="1300" b="1" i="0" u="none" strike="noStrike" kern="1200" baseline="0" dirty="0">
                        <a:solidFill>
                          <a:srgbClr val="4EA1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b="1" u="none" strike="noStrike" kern="1200" baseline="0" dirty="0" smtClean="0">
                          <a:solidFill>
                            <a:srgbClr val="4EA1FF"/>
                          </a:solidFill>
                          <a:effectLst/>
                        </a:rPr>
                        <a:t>1 002 350,3</a:t>
                      </a:r>
                      <a:endParaRPr lang="ru-RU" sz="1300" b="1" i="0" u="none" strike="noStrike" kern="1200" baseline="0" dirty="0">
                        <a:solidFill>
                          <a:srgbClr val="4EA1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b="1" u="none" strike="noStrike" kern="1200" baseline="0" dirty="0" smtClean="0">
                          <a:solidFill>
                            <a:srgbClr val="4EA1FF"/>
                          </a:solidFill>
                          <a:effectLst/>
                        </a:rPr>
                        <a:t>1 067 442,8</a:t>
                      </a:r>
                      <a:endParaRPr lang="ru-RU" sz="1300" b="1" i="0" u="none" strike="noStrike" kern="1200" baseline="0" dirty="0">
                        <a:solidFill>
                          <a:srgbClr val="4EA1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b="1" u="none" strike="noStrike" kern="1200" baseline="0" dirty="0" smtClean="0">
                          <a:solidFill>
                            <a:srgbClr val="4EA1FF"/>
                          </a:solidFill>
                          <a:effectLst/>
                        </a:rPr>
                        <a:t>1 168 912,7</a:t>
                      </a:r>
                      <a:endParaRPr lang="ru-RU" sz="1300" b="1" i="0" u="none" strike="noStrike" kern="1200" baseline="0" dirty="0">
                        <a:solidFill>
                          <a:srgbClr val="4EA1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b="1" u="none" strike="noStrike" kern="1200" baseline="0" dirty="0" smtClean="0">
                          <a:solidFill>
                            <a:srgbClr val="4EA1FF"/>
                          </a:solidFill>
                          <a:effectLst/>
                        </a:rPr>
                        <a:t>1 279 256,2</a:t>
                      </a:r>
                      <a:endParaRPr lang="ru-RU" sz="1300" b="1" i="0" u="none" strike="noStrike" kern="1200" baseline="0" dirty="0">
                        <a:solidFill>
                          <a:srgbClr val="4EA1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0492">
                <a:tc>
                  <a:txBody>
                    <a:bodyPr/>
                    <a:lstStyle/>
                    <a:p>
                      <a:pPr marL="72000" algn="l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30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Удельный вес </a:t>
                      </a:r>
                      <a:r>
                        <a:rPr lang="ru-RU" sz="1300" i="1" u="none" strike="noStrike" kern="1200" baseline="0" dirty="0">
                          <a:solidFill>
                            <a:schemeClr val="tx1"/>
                          </a:solidFill>
                          <a:effectLst/>
                        </a:rPr>
                        <a:t>в общем бюджете района</a:t>
                      </a:r>
                      <a:endParaRPr lang="ru-RU" sz="1300" b="1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5,9%</a:t>
                      </a:r>
                      <a:endParaRPr lang="ru-RU" sz="1300" b="1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7,0%</a:t>
                      </a:r>
                      <a:endParaRPr lang="ru-RU" sz="1300" b="1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8,1%</a:t>
                      </a:r>
                      <a:endParaRPr lang="ru-RU" sz="1300" b="1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8,8%</a:t>
                      </a:r>
                      <a:endParaRPr lang="ru-RU" sz="1300" b="1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7,8%</a:t>
                      </a:r>
                      <a:endParaRPr lang="ru-RU" sz="1300" b="1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9,7%</a:t>
                      </a:r>
                      <a:endParaRPr lang="ru-RU" sz="1300" b="1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8378">
                <a:tc>
                  <a:txBody>
                    <a:bodyPr/>
                    <a:lstStyle/>
                    <a:p>
                      <a:pPr marL="72000" algn="l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30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Удельный вес </a:t>
                      </a:r>
                      <a:r>
                        <a:rPr lang="ru-RU" sz="1300" i="1" u="none" strike="noStrike" kern="1200" baseline="0" dirty="0">
                          <a:solidFill>
                            <a:schemeClr val="tx1"/>
                          </a:solidFill>
                          <a:effectLst/>
                        </a:rPr>
                        <a:t>в собственных доходах бюджета района</a:t>
                      </a:r>
                      <a:endParaRPr lang="ru-RU" sz="1300" b="1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13,9%</a:t>
                      </a:r>
                      <a:endParaRPr lang="ru-RU" sz="1300" b="1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15,0%</a:t>
                      </a:r>
                      <a:endParaRPr lang="ru-RU" sz="1300" b="1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21,0%</a:t>
                      </a:r>
                      <a:endParaRPr lang="ru-RU" sz="1300" b="1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20,3%</a:t>
                      </a:r>
                      <a:endParaRPr lang="ru-RU" sz="1300" b="1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20,7%</a:t>
                      </a:r>
                      <a:endParaRPr lang="ru-RU" sz="1300" b="1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21,7%</a:t>
                      </a:r>
                      <a:endParaRPr lang="ru-RU" sz="1300" b="1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286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924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988</TotalTime>
  <Words>789</Words>
  <Application>Microsoft Office PowerPoint</Application>
  <PresentationFormat>Широкоэкранный</PresentationFormat>
  <Paragraphs>275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Хомич Людмила Васильевна</dc:creator>
  <cp:lastModifiedBy>Хомич Людмила Васильевна</cp:lastModifiedBy>
  <cp:revision>72</cp:revision>
  <dcterms:created xsi:type="dcterms:W3CDTF">2022-06-06T07:22:33Z</dcterms:created>
  <dcterms:modified xsi:type="dcterms:W3CDTF">2022-06-08T05:02:05Z</dcterms:modified>
</cp:coreProperties>
</file>