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05" r:id="rId5"/>
  </p:sldMasterIdLst>
  <p:notesMasterIdLst>
    <p:notesMasterId r:id="rId14"/>
  </p:notesMasterIdLst>
  <p:handoutMasterIdLst>
    <p:handoutMasterId r:id="rId15"/>
  </p:handoutMasterIdLst>
  <p:sldIdLst>
    <p:sldId id="256" r:id="rId6"/>
    <p:sldId id="395" r:id="rId7"/>
    <p:sldId id="413" r:id="rId8"/>
    <p:sldId id="403" r:id="rId9"/>
    <p:sldId id="405" r:id="rId10"/>
    <p:sldId id="406" r:id="rId11"/>
    <p:sldId id="409" r:id="rId12"/>
    <p:sldId id="312" r:id="rId13"/>
  </p:sldIdLst>
  <p:sldSz cx="9144000" cy="5143500" type="screen16x9"/>
  <p:notesSz cx="6858000" cy="9144000"/>
  <p:defaultTextStyle>
    <a:defPPr>
      <a:defRPr lang="en-US"/>
    </a:defPPr>
    <a:lvl1pPr marL="0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8A357B0-C3F5-4A99-9DF0-4F127AAD4516}">
          <p14:sldIdLst>
            <p14:sldId id="256"/>
          </p14:sldIdLst>
        </p14:section>
        <p14:section name="Раздел без заголовка" id="{0232326A-AEEA-4950-A1C7-67AC68746755}">
          <p14:sldIdLst>
            <p14:sldId id="395"/>
            <p14:sldId id="413"/>
            <p14:sldId id="403"/>
            <p14:sldId id="405"/>
            <p14:sldId id="406"/>
            <p14:sldId id="409"/>
            <p14:sldId id="312"/>
          </p14:sldIdLst>
        </p14:section>
      </p14:sectionLst>
    </p:ext>
    <p:ext uri="{EFAFB233-063F-42B5-8137-9DF3F51BA10A}">
      <p15:sldGuideLst xmlns:p15="http://schemas.microsoft.com/office/powerpoint/2012/main">
        <p15:guide id="3" pos="2880">
          <p15:clr>
            <a:srgbClr val="A4A3A4"/>
          </p15:clr>
        </p15:guide>
        <p15:guide id="4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fficeUSER" initials="A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E3C0"/>
    <a:srgbClr val="8D99AE"/>
    <a:srgbClr val="103166"/>
    <a:srgbClr val="E21318"/>
    <a:srgbClr val="299DE3"/>
    <a:srgbClr val="243471"/>
    <a:srgbClr val="E73233"/>
    <a:srgbClr val="ED3331"/>
    <a:srgbClr val="00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12" autoAdjust="0"/>
    <p:restoredTop sz="96215" autoAdjust="0"/>
  </p:normalViewPr>
  <p:slideViewPr>
    <p:cSldViewPr snapToGrid="0" showGuides="1">
      <p:cViewPr varScale="1">
        <p:scale>
          <a:sx n="114" d="100"/>
          <a:sy n="114" d="100"/>
        </p:scale>
        <p:origin x="605" y="91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/>
              <a:t>04.10.2016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146973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/>
              <a:t>04.10.2016</a:t>
            </a: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1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DBF57-C62A-424B-B58C-7887CF9242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1058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04" y="477350"/>
            <a:ext cx="827682" cy="582232"/>
          </a:xfrm>
          <a:prstGeom prst="rect">
            <a:avLst/>
          </a:prstGeom>
        </p:spPr>
      </p:pic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F562BEA-FE3B-482D-BC10-08426B53DD84}"/>
              </a:ext>
            </a:extLst>
          </p:cNvPr>
          <p:cNvGrpSpPr/>
          <p:nvPr userDrawn="1"/>
        </p:nvGrpSpPr>
        <p:grpSpPr>
          <a:xfrm>
            <a:off x="0" y="-1"/>
            <a:ext cx="280555" cy="5143501"/>
            <a:chOff x="0" y="-1"/>
            <a:chExt cx="280555" cy="5143501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42F20B40-7CBD-4123-A8A0-6A0D5FEB1F8D}"/>
                </a:ext>
              </a:extLst>
            </p:cNvPr>
            <p:cNvSpPr/>
            <p:nvPr/>
          </p:nvSpPr>
          <p:spPr>
            <a:xfrm>
              <a:off x="0" y="-1"/>
              <a:ext cx="280555" cy="3946525"/>
            </a:xfrm>
            <a:prstGeom prst="rect">
              <a:avLst/>
            </a:prstGeom>
            <a:solidFill>
              <a:srgbClr val="FD42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39D24CB0-980C-4B76-A7B6-0329264FE900}"/>
                </a:ext>
              </a:extLst>
            </p:cNvPr>
            <p:cNvSpPr/>
            <p:nvPr/>
          </p:nvSpPr>
          <p:spPr>
            <a:xfrm>
              <a:off x="0" y="4343400"/>
              <a:ext cx="280555" cy="800100"/>
            </a:xfrm>
            <a:prstGeom prst="rect">
              <a:avLst/>
            </a:prstGeom>
            <a:solidFill>
              <a:srgbClr val="1E4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Дата 4">
            <a:extLst>
              <a:ext uri="{FF2B5EF4-FFF2-40B4-BE49-F238E27FC236}">
                <a16:creationId xmlns:a16="http://schemas.microsoft.com/office/drawing/2014/main" id="{ACF588F5-4340-43D3-A356-1C96DB2178CA}"/>
              </a:ext>
            </a:extLst>
          </p:cNvPr>
          <p:cNvSpPr txBox="1">
            <a:spLocks/>
          </p:cNvSpPr>
          <p:nvPr userDrawn="1"/>
        </p:nvSpPr>
        <p:spPr>
          <a:xfrm>
            <a:off x="7812609" y="4493357"/>
            <a:ext cx="936104" cy="2746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spcAft>
                <a:spcPts val="511"/>
              </a:spcAft>
              <a:buClr>
                <a:schemeClr val="bg2"/>
              </a:buClr>
              <a:buSzPct val="130000"/>
              <a:buFont typeface="Arial" pitchFamily="34" charset="0"/>
              <a:buNone/>
              <a:defRPr sz="1000" b="0" baseline="0">
                <a:solidFill>
                  <a:srgbClr val="595959"/>
                </a:solidFill>
              </a:defRPr>
            </a:lvl1pPr>
          </a:lstStyle>
          <a:p>
            <a:pPr lvl="0" algn="r" defTabSz="685800">
              <a:lnSpc>
                <a:spcPct val="150000"/>
              </a:lnSpc>
              <a:spcBef>
                <a:spcPct val="0"/>
              </a:spcBef>
            </a:pPr>
            <a:fld id="{BC26DF91-1F0F-4A87-81E5-AAACC23F2984}" type="datetimeFigureOut">
              <a:rPr lang="ru-RU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pPr lvl="0" algn="r" defTabSz="685800">
                <a:lnSpc>
                  <a:spcPct val="150000"/>
                </a:lnSpc>
                <a:spcBef>
                  <a:spcPct val="0"/>
                </a:spcBef>
              </a:pPr>
              <a:t>02.06.2023</a:t>
            </a:fld>
            <a:endParaRPr lang="ru-RU" dirty="0">
              <a:solidFill>
                <a:schemeClr val="tx2">
                  <a:lumMod val="50000"/>
                  <a:lumOff val="50000"/>
                </a:schemeClr>
              </a:solidFill>
              <a:latin typeface="Segoe UI Light" panose="020B0502040204020203" pitchFamily="34" charset="0"/>
              <a:ea typeface="PT Root UI" panose="020B0303020202020204" pitchFamily="34" charset="-52"/>
              <a:cs typeface="Segoe UI Light" panose="020B0502040204020203" pitchFamily="34" charset="0"/>
            </a:endParaRP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F225AB65-DE24-4C18-AD5A-5CEDA59ED08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564" y="4295674"/>
            <a:ext cx="2988332" cy="233172"/>
          </a:xfrm>
          <a:prstGeom prst="rect">
            <a:avLst/>
          </a:prstGeom>
        </p:spPr>
        <p:txBody>
          <a:bodyPr>
            <a:noAutofit/>
          </a:bodyPr>
          <a:lstStyle>
            <a:lvl1pPr marL="171450" marR="0" indent="-17145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 lang="ru-RU" sz="1000" b="0" kern="1200" spc="0" baseline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ФИО, </a:t>
            </a:r>
            <a:r>
              <a:rPr lang="en-US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Segoe UI Light</a:t>
            </a: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, 10</a:t>
            </a:r>
          </a:p>
        </p:txBody>
      </p:sp>
      <p:sp>
        <p:nvSpPr>
          <p:cNvPr id="25" name="Текст 3">
            <a:extLst>
              <a:ext uri="{FF2B5EF4-FFF2-40B4-BE49-F238E27FC236}">
                <a16:creationId xmlns:a16="http://schemas.microsoft.com/office/drawing/2014/main" id="{657D891F-F674-4ED3-9BEE-2F838C1E96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564" y="4535704"/>
            <a:ext cx="2988332" cy="233172"/>
          </a:xfrm>
          <a:prstGeom prst="rect">
            <a:avLst/>
          </a:prstGeom>
        </p:spPr>
        <p:txBody>
          <a:bodyPr/>
          <a:lstStyle>
            <a:lvl1pPr marL="171450" marR="0" indent="-17145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None/>
              <a:tabLst/>
              <a:defRPr lang="ru-RU" sz="1000" b="0" kern="1200" spc="0" baseline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Должность, </a:t>
            </a:r>
            <a:r>
              <a:rPr lang="en-US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Segoe UI Light</a:t>
            </a: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, 10</a:t>
            </a:r>
          </a:p>
        </p:txBody>
      </p:sp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A6935B7E-62D5-4FA1-872E-F0145B96D7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7339" y="1815666"/>
            <a:ext cx="5494841" cy="158417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800" b="0" kern="1200" cap="none" baseline="0" dirty="0">
                <a:solidFill>
                  <a:srgbClr val="171C30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Заголовок презентации.</a:t>
            </a:r>
            <a:br>
              <a:rPr lang="ru-RU" dirty="0"/>
            </a:b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28</a:t>
            </a:r>
            <a:r>
              <a:rPr lang="en-US" dirty="0"/>
              <a:t> </a:t>
            </a:r>
            <a:br>
              <a:rPr lang="ru-RU" dirty="0"/>
            </a:br>
            <a:r>
              <a:rPr lang="ru-RU" dirty="0"/>
              <a:t>Последняя строка красная</a:t>
            </a:r>
          </a:p>
        </p:txBody>
      </p:sp>
    </p:spTree>
    <p:extLst>
      <p:ext uri="{BB962C8B-B14F-4D97-AF65-F5344CB8AC3E}">
        <p14:creationId xmlns:p14="http://schemas.microsoft.com/office/powerpoint/2010/main" val="37976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Слайд_заголовок в 1 строку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DEAC4C40-49C1-47EB-800A-88C4B6A806DC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Текст 4">
            <a:extLst>
              <a:ext uri="{FF2B5EF4-FFF2-40B4-BE49-F238E27FC236}">
                <a16:creationId xmlns:a16="http://schemas.microsoft.com/office/drawing/2014/main" id="{68C7DF40-6B20-4157-A7B8-9BAE0DB8EF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04306"/>
            <a:ext cx="7610380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заголовка. </a:t>
            </a: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9" name="Рисунок 21">
            <a:extLst>
              <a:ext uri="{FF2B5EF4-FFF2-40B4-BE49-F238E27FC236}">
                <a16:creationId xmlns:a16="http://schemas.microsoft.com/office/drawing/2014/main" id="{EB4306B8-9DFA-44DB-A6A8-97513A92C6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3609" y="1383618"/>
            <a:ext cx="1008112" cy="2124236"/>
          </a:xfrm>
          <a:prstGeom prst="rect">
            <a:avLst/>
          </a:prstGeom>
        </p:spPr>
      </p:sp>
      <p:sp>
        <p:nvSpPr>
          <p:cNvPr id="20" name="Рисунок 22">
            <a:extLst>
              <a:ext uri="{FF2B5EF4-FFF2-40B4-BE49-F238E27FC236}">
                <a16:creationId xmlns:a16="http://schemas.microsoft.com/office/drawing/2014/main" id="{FDE8F46E-1759-4590-9B65-B6E0D029CB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55325" y="1349535"/>
            <a:ext cx="1188132" cy="2520280"/>
          </a:xfrm>
          <a:prstGeom prst="rect">
            <a:avLst/>
          </a:prstGeom>
        </p:spPr>
      </p:sp>
      <p:sp>
        <p:nvSpPr>
          <p:cNvPr id="21" name="Рисунок 23">
            <a:extLst>
              <a:ext uri="{FF2B5EF4-FFF2-40B4-BE49-F238E27FC236}">
                <a16:creationId xmlns:a16="http://schemas.microsoft.com/office/drawing/2014/main" id="{2E2AAED5-4B6C-43AD-953C-CF528E5661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12315" y="1211626"/>
            <a:ext cx="1574018" cy="2748737"/>
          </a:xfrm>
          <a:custGeom>
            <a:avLst/>
            <a:gdLst>
              <a:gd name="connsiteX0" fmla="*/ 0 w 1476164"/>
              <a:gd name="connsiteY0" fmla="*/ 0 h 953188"/>
              <a:gd name="connsiteX1" fmla="*/ 1476164 w 1476164"/>
              <a:gd name="connsiteY1" fmla="*/ 0 h 953188"/>
              <a:gd name="connsiteX2" fmla="*/ 1476164 w 1476164"/>
              <a:gd name="connsiteY2" fmla="*/ 953188 h 953188"/>
              <a:gd name="connsiteX3" fmla="*/ 0 w 1476164"/>
              <a:gd name="connsiteY3" fmla="*/ 953188 h 953188"/>
              <a:gd name="connsiteX4" fmla="*/ 0 w 1476164"/>
              <a:gd name="connsiteY4" fmla="*/ 0 h 953188"/>
              <a:gd name="connsiteX0" fmla="*/ 0 w 2362855"/>
              <a:gd name="connsiteY0" fmla="*/ 1601585 h 2554773"/>
              <a:gd name="connsiteX1" fmla="*/ 2362855 w 2362855"/>
              <a:gd name="connsiteY1" fmla="*/ 0 h 2554773"/>
              <a:gd name="connsiteX2" fmla="*/ 1476164 w 2362855"/>
              <a:gd name="connsiteY2" fmla="*/ 2554773 h 2554773"/>
              <a:gd name="connsiteX3" fmla="*/ 0 w 2362855"/>
              <a:gd name="connsiteY3" fmla="*/ 2554773 h 2554773"/>
              <a:gd name="connsiteX4" fmla="*/ 0 w 2362855"/>
              <a:gd name="connsiteY4" fmla="*/ 1601585 h 2554773"/>
              <a:gd name="connsiteX0" fmla="*/ 1485208 w 2362855"/>
              <a:gd name="connsiteY0" fmla="*/ 182880 h 2554773"/>
              <a:gd name="connsiteX1" fmla="*/ 2362855 w 2362855"/>
              <a:gd name="connsiteY1" fmla="*/ 0 h 2554773"/>
              <a:gd name="connsiteX2" fmla="*/ 1476164 w 2362855"/>
              <a:gd name="connsiteY2" fmla="*/ 2554773 h 2554773"/>
              <a:gd name="connsiteX3" fmla="*/ 0 w 2362855"/>
              <a:gd name="connsiteY3" fmla="*/ 2554773 h 2554773"/>
              <a:gd name="connsiteX4" fmla="*/ 1485208 w 2362855"/>
              <a:gd name="connsiteY4" fmla="*/ 182880 h 2554773"/>
              <a:gd name="connsiteX0" fmla="*/ 692728 w 1570375"/>
              <a:gd name="connsiteY0" fmla="*/ 182880 h 2554773"/>
              <a:gd name="connsiteX1" fmla="*/ 1570375 w 1570375"/>
              <a:gd name="connsiteY1" fmla="*/ 0 h 2554773"/>
              <a:gd name="connsiteX2" fmla="*/ 683684 w 1570375"/>
              <a:gd name="connsiteY2" fmla="*/ 2554773 h 2554773"/>
              <a:gd name="connsiteX3" fmla="*/ 0 w 1570375"/>
              <a:gd name="connsiteY3" fmla="*/ 2527064 h 2554773"/>
              <a:gd name="connsiteX4" fmla="*/ 692728 w 1570375"/>
              <a:gd name="connsiteY4" fmla="*/ 182880 h 2554773"/>
              <a:gd name="connsiteX0" fmla="*/ 692728 w 1570375"/>
              <a:gd name="connsiteY0" fmla="*/ 182880 h 2748737"/>
              <a:gd name="connsiteX1" fmla="*/ 1570375 w 1570375"/>
              <a:gd name="connsiteY1" fmla="*/ 0 h 2748737"/>
              <a:gd name="connsiteX2" fmla="*/ 916441 w 1570375"/>
              <a:gd name="connsiteY2" fmla="*/ 2748737 h 2748737"/>
              <a:gd name="connsiteX3" fmla="*/ 0 w 1570375"/>
              <a:gd name="connsiteY3" fmla="*/ 2527064 h 2748737"/>
              <a:gd name="connsiteX4" fmla="*/ 692728 w 1570375"/>
              <a:gd name="connsiteY4" fmla="*/ 182880 h 2748737"/>
              <a:gd name="connsiteX0" fmla="*/ 696371 w 1574018"/>
              <a:gd name="connsiteY0" fmla="*/ 182880 h 2748737"/>
              <a:gd name="connsiteX1" fmla="*/ 1574018 w 1574018"/>
              <a:gd name="connsiteY1" fmla="*/ 0 h 2748737"/>
              <a:gd name="connsiteX2" fmla="*/ 920084 w 1574018"/>
              <a:gd name="connsiteY2" fmla="*/ 2748737 h 2748737"/>
              <a:gd name="connsiteX3" fmla="*/ 0 w 1574018"/>
              <a:gd name="connsiteY3" fmla="*/ 2537993 h 2748737"/>
              <a:gd name="connsiteX4" fmla="*/ 696371 w 1574018"/>
              <a:gd name="connsiteY4" fmla="*/ 182880 h 2748737"/>
              <a:gd name="connsiteX0" fmla="*/ 696371 w 1574018"/>
              <a:gd name="connsiteY0" fmla="*/ 182880 h 2748737"/>
              <a:gd name="connsiteX1" fmla="*/ 1574018 w 1574018"/>
              <a:gd name="connsiteY1" fmla="*/ 0 h 2748737"/>
              <a:gd name="connsiteX2" fmla="*/ 920084 w 1574018"/>
              <a:gd name="connsiteY2" fmla="*/ 2748737 h 2748737"/>
              <a:gd name="connsiteX3" fmla="*/ 0 w 1574018"/>
              <a:gd name="connsiteY3" fmla="*/ 2537993 h 2748737"/>
              <a:gd name="connsiteX4" fmla="*/ 696371 w 1574018"/>
              <a:gd name="connsiteY4" fmla="*/ 182880 h 2748737"/>
              <a:gd name="connsiteX0" fmla="*/ 656298 w 1574018"/>
              <a:gd name="connsiteY0" fmla="*/ 212024 h 2748737"/>
              <a:gd name="connsiteX1" fmla="*/ 1574018 w 1574018"/>
              <a:gd name="connsiteY1" fmla="*/ 0 h 2748737"/>
              <a:gd name="connsiteX2" fmla="*/ 920084 w 1574018"/>
              <a:gd name="connsiteY2" fmla="*/ 2748737 h 2748737"/>
              <a:gd name="connsiteX3" fmla="*/ 0 w 1574018"/>
              <a:gd name="connsiteY3" fmla="*/ 2537993 h 2748737"/>
              <a:gd name="connsiteX4" fmla="*/ 656298 w 1574018"/>
              <a:gd name="connsiteY4" fmla="*/ 212024 h 2748737"/>
              <a:gd name="connsiteX0" fmla="*/ 656298 w 1574018"/>
              <a:gd name="connsiteY0" fmla="*/ 212024 h 2748737"/>
              <a:gd name="connsiteX1" fmla="*/ 1574018 w 1574018"/>
              <a:gd name="connsiteY1" fmla="*/ 0 h 2748737"/>
              <a:gd name="connsiteX2" fmla="*/ 920084 w 1574018"/>
              <a:gd name="connsiteY2" fmla="*/ 2748737 h 2748737"/>
              <a:gd name="connsiteX3" fmla="*/ 0 w 1574018"/>
              <a:gd name="connsiteY3" fmla="*/ 2537993 h 2748737"/>
              <a:gd name="connsiteX4" fmla="*/ 656298 w 1574018"/>
              <a:gd name="connsiteY4" fmla="*/ 212024 h 274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018" h="2748737">
                <a:moveTo>
                  <a:pt x="656298" y="212024"/>
                </a:moveTo>
                <a:cubicBezTo>
                  <a:pt x="973134" y="86703"/>
                  <a:pt x="1268111" y="70675"/>
                  <a:pt x="1574018" y="0"/>
                </a:cubicBezTo>
                <a:lnTo>
                  <a:pt x="920084" y="2748737"/>
                </a:lnTo>
                <a:cubicBezTo>
                  <a:pt x="613389" y="2678489"/>
                  <a:pt x="273908" y="2670173"/>
                  <a:pt x="0" y="2537993"/>
                </a:cubicBezTo>
                <a:lnTo>
                  <a:pt x="656298" y="212024"/>
                </a:lnTo>
                <a:close/>
              </a:path>
            </a:pathLst>
          </a:custGeom>
        </p:spPr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1B2F6C-9ECF-4194-82FD-E2F0AF8660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0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заголовок в 2 строки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51C468A-AFE0-40F3-BF7E-A255C456D7FA}"/>
              </a:ext>
            </a:extLst>
          </p:cNvPr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8A7276-9E0C-4204-8162-6046A849F2EC}"/>
              </a:ext>
            </a:extLst>
          </p:cNvPr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E0FE3CA4-8931-48F7-A416-491A0E844F79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Текст 3">
            <a:extLst>
              <a:ext uri="{FF2B5EF4-FFF2-40B4-BE49-F238E27FC236}">
                <a16:creationId xmlns:a16="http://schemas.microsoft.com/office/drawing/2014/main" id="{0BB64205-C692-41D8-914D-F4AB7FEB8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87" y="1596381"/>
            <a:ext cx="8353426" cy="3027596"/>
          </a:xfrm>
          <a:prstGeom prst="rect">
            <a:avLst/>
          </a:prstGeom>
        </p:spPr>
        <p:txBody>
          <a:bodyPr/>
          <a:lstStyle>
            <a:lvl1pPr marL="0" indent="-233776">
              <a:buClr>
                <a:srgbClr val="E30613"/>
              </a:buClr>
              <a:buSzPct val="100000"/>
              <a:buFont typeface="Courier New" panose="02070309020205020404" pitchFamily="49" charset="0"/>
              <a:buChar char="o"/>
              <a:defRPr sz="1200">
                <a:solidFill>
                  <a:schemeClr val="accent1">
                    <a:lumMod val="10000"/>
                  </a:schemeClr>
                </a:solidFill>
                <a:latin typeface="+mn-lt"/>
              </a:defRPr>
            </a:lvl1pPr>
            <a:lvl2pPr marL="467551" indent="-180000"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chemeClr val="accent1">
                    <a:lumMod val="10000"/>
                  </a:schemeClr>
                </a:solidFill>
                <a:latin typeface="+mn-lt"/>
              </a:defRPr>
            </a:lvl2pPr>
            <a:lvl3pPr marL="701327" indent="-180000">
              <a:spcAft>
                <a:spcPts val="0"/>
              </a:spcAft>
              <a:buClr>
                <a:srgbClr val="E30613"/>
              </a:buClr>
              <a:buSzPct val="100000"/>
              <a:buFont typeface="Calibri Light" panose="020F0302020204030204" pitchFamily="34" charset="0"/>
              <a:buChar char="₋"/>
              <a:defRPr sz="900">
                <a:solidFill>
                  <a:schemeClr val="accent1">
                    <a:lumMod val="10000"/>
                  </a:schemeClr>
                </a:solidFill>
                <a:latin typeface="+mn-lt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ADD1BA7A-8C46-4BA8-8502-712F7DB922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43519"/>
            <a:ext cx="7610380" cy="70805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 в две строки. </a:t>
            </a:r>
          </a:p>
          <a:p>
            <a:pPr lvl="0"/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7" name="Текст 6">
            <a:extLst>
              <a:ext uri="{FF2B5EF4-FFF2-40B4-BE49-F238E27FC236}">
                <a16:creationId xmlns:a16="http://schemas.microsoft.com/office/drawing/2014/main" id="{DCE8ADB7-D939-45EB-B3B6-3F16194AD8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7103" y="991852"/>
            <a:ext cx="7620077" cy="2808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ru-RU" sz="1300" kern="1200" dirty="0">
                <a:solidFill>
                  <a:srgbClr val="171C30"/>
                </a:solidFill>
                <a:latin typeface="Segoe UI Semilight" panose="020B0402040204020203" pitchFamily="34" charset="0"/>
                <a:ea typeface="PT Root UI" panose="020B0303020202020204" pitchFamily="34" charset="-52"/>
                <a:cs typeface="Segoe UI Semilight" panose="020B0402040204020203" pitchFamily="34" charset="0"/>
              </a:defRPr>
            </a:lvl1pPr>
            <a:lvl2pPr marL="233775" indent="0">
              <a:buNone/>
              <a:defRPr sz="1400">
                <a:solidFill>
                  <a:srgbClr val="002060"/>
                </a:solidFill>
                <a:latin typeface="+mj-lt"/>
              </a:defRPr>
            </a:lvl2pPr>
            <a:lvl3pPr marL="467551" indent="0">
              <a:buNone/>
              <a:defRPr sz="1400">
                <a:solidFill>
                  <a:srgbClr val="002060"/>
                </a:solidFill>
                <a:latin typeface="+mj-lt"/>
              </a:defRPr>
            </a:lvl3pPr>
            <a:lvl4pPr marL="1168877" indent="0">
              <a:buNone/>
              <a:defRPr sz="1400">
                <a:solidFill>
                  <a:srgbClr val="002060"/>
                </a:solidFill>
                <a:latin typeface="+mj-lt"/>
              </a:defRPr>
            </a:lvl4pPr>
            <a:lvl5pPr marL="1558503" indent="0">
              <a:buNone/>
              <a:defRPr sz="1400">
                <a:solidFill>
                  <a:srgbClr val="002060"/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Название подзаголовка. </a:t>
            </a:r>
            <a:r>
              <a:rPr lang="en-US" dirty="0"/>
              <a:t>Segoe UI </a:t>
            </a:r>
            <a:r>
              <a:rPr lang="en-US" dirty="0" err="1"/>
              <a:t>Semilight</a:t>
            </a:r>
            <a:r>
              <a:rPr lang="ru-RU" dirty="0"/>
              <a:t>, 13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A3B080B-847C-4BAC-99E8-E49DBC2E6F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1126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B9EA93C-9A05-43D3-B642-50093ECA9C05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3471"/>
          </a:solidFill>
          <a:ln w="6480">
            <a:noFill/>
            <a:round/>
            <a:headEnd/>
            <a:tailEnd/>
          </a:ln>
          <a:effectLst/>
        </p:spPr>
        <p:txBody>
          <a:bodyPr lIns="90000" tIns="45000" rIns="90000" bIns="45000" rtlCol="0" anchor="ctr">
            <a:no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507317C-F0A3-4C94-9AC9-CA578B3B9DB6}"/>
              </a:ext>
            </a:extLst>
          </p:cNvPr>
          <p:cNvSpPr/>
          <p:nvPr userDrawn="1"/>
        </p:nvSpPr>
        <p:spPr>
          <a:xfrm>
            <a:off x="0" y="-1"/>
            <a:ext cx="280555" cy="3946525"/>
          </a:xfrm>
          <a:prstGeom prst="rect">
            <a:avLst/>
          </a:prstGeom>
          <a:solidFill>
            <a:srgbClr val="FD42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D5AAF8B-17DD-4076-BBE8-D4BB8A1729E8}"/>
              </a:ext>
            </a:extLst>
          </p:cNvPr>
          <p:cNvSpPr/>
          <p:nvPr userDrawn="1"/>
        </p:nvSpPr>
        <p:spPr>
          <a:xfrm>
            <a:off x="0" y="4343400"/>
            <a:ext cx="280555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1A0A5D5-D63C-4C7D-8AE7-5273BDDAA8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43"/>
          <a:stretch/>
        </p:blipFill>
        <p:spPr>
          <a:xfrm>
            <a:off x="5013831" y="1615108"/>
            <a:ext cx="3292294" cy="3528392"/>
          </a:xfrm>
          <a:prstGeom prst="rect">
            <a:avLst/>
          </a:prstGeom>
        </p:spPr>
      </p:pic>
      <p:sp>
        <p:nvSpPr>
          <p:cNvPr id="15" name="Текст 4">
            <a:extLst>
              <a:ext uri="{FF2B5EF4-FFF2-40B4-BE49-F238E27FC236}">
                <a16:creationId xmlns:a16="http://schemas.microsoft.com/office/drawing/2014/main" id="{1ADBE0A8-D90E-4C97-9776-DC2056789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2211710"/>
            <a:ext cx="3960440" cy="1316350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800" b="0" kern="1200" cap="none" baseline="0" dirty="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раздела презентации</a:t>
            </a:r>
            <a:br>
              <a:rPr lang="ru-RU" dirty="0"/>
            </a:b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en-US" dirty="0"/>
              <a:t>, 28</a:t>
            </a:r>
            <a:r>
              <a:rPr lang="ru-RU" dirty="0"/>
              <a:t> 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955ED99-6B2D-4B1E-BD31-BE62EDE2F5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4" y="477350"/>
            <a:ext cx="827682" cy="58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148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аздел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8774463-71B2-4363-9127-845CBF8C427B}"/>
              </a:ext>
            </a:extLst>
          </p:cNvPr>
          <p:cNvSpPr/>
          <p:nvPr userDrawn="1"/>
        </p:nvSpPr>
        <p:spPr>
          <a:xfrm>
            <a:off x="5352836" y="0"/>
            <a:ext cx="3791164" cy="5143500"/>
          </a:xfrm>
          <a:prstGeom prst="rect">
            <a:avLst/>
          </a:prstGeom>
          <a:solidFill>
            <a:srgbClr val="243471"/>
          </a:solidFill>
          <a:ln w="6480">
            <a:noFill/>
            <a:round/>
            <a:headEnd/>
            <a:tailEnd/>
          </a:ln>
          <a:effectLst/>
        </p:spPr>
        <p:txBody>
          <a:bodyPr lIns="90000" tIns="45000" rIns="90000" bIns="45000" rtlCol="0" anchor="ctr">
            <a:no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D5AAF8B-17DD-4076-BBE8-D4BB8A1729E8}"/>
              </a:ext>
            </a:extLst>
          </p:cNvPr>
          <p:cNvSpPr/>
          <p:nvPr userDrawn="1"/>
        </p:nvSpPr>
        <p:spPr>
          <a:xfrm>
            <a:off x="0" y="4343400"/>
            <a:ext cx="280555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F0B539F-833F-4AA5-A701-4B402F58B5DD}"/>
              </a:ext>
            </a:extLst>
          </p:cNvPr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ED3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D3331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6DA5824-BFDE-44F2-8D53-60A51E25FC24}"/>
              </a:ext>
            </a:extLst>
          </p:cNvPr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ED3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D3331"/>
              </a:solidFill>
            </a:endParaRPr>
          </a:p>
        </p:txBody>
      </p:sp>
      <p:sp>
        <p:nvSpPr>
          <p:cNvPr id="30" name="Номер слайда 3">
            <a:extLst>
              <a:ext uri="{FF2B5EF4-FFF2-40B4-BE49-F238E27FC236}">
                <a16:creationId xmlns:a16="http://schemas.microsoft.com/office/drawing/2014/main" id="{F1B251EE-296F-4C7C-AAFD-BB5B26CAF575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bg1"/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bg1"/>
              </a:solidFill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84ABDDA2-58F6-4C88-81EB-C7B114F08C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454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73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Раздел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8774463-71B2-4363-9127-845CBF8C427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43471"/>
          </a:solidFill>
          <a:ln w="6480">
            <a:noFill/>
            <a:round/>
            <a:headEnd/>
            <a:tailEnd/>
          </a:ln>
          <a:effectLst/>
        </p:spPr>
        <p:txBody>
          <a:bodyPr lIns="90000" tIns="45000" rIns="90000" bIns="45000" rtlCol="0" anchor="ctr">
            <a:no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F0B539F-833F-4AA5-A701-4B402F58B5DD}"/>
              </a:ext>
            </a:extLst>
          </p:cNvPr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ED3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D3331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6DA5824-BFDE-44F2-8D53-60A51E25FC24}"/>
              </a:ext>
            </a:extLst>
          </p:cNvPr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ED3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D3331"/>
              </a:solidFill>
            </a:endParaRPr>
          </a:p>
        </p:txBody>
      </p:sp>
      <p:sp>
        <p:nvSpPr>
          <p:cNvPr id="30" name="Номер слайда 3">
            <a:extLst>
              <a:ext uri="{FF2B5EF4-FFF2-40B4-BE49-F238E27FC236}">
                <a16:creationId xmlns:a16="http://schemas.microsoft.com/office/drawing/2014/main" id="{F1B251EE-296F-4C7C-AAFD-BB5B26CAF575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bg1"/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bg1"/>
              </a:solidFill>
            </a:endParaRP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C35C3F69-3F85-4901-893F-07DA8BA1C5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454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78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 userDrawn="1"/>
        </p:nvGrpSpPr>
        <p:grpSpPr>
          <a:xfrm>
            <a:off x="0" y="-1"/>
            <a:ext cx="280555" cy="5143501"/>
            <a:chOff x="0" y="-1"/>
            <a:chExt cx="280555" cy="5143501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0" y="-1"/>
              <a:ext cx="280555" cy="3946525"/>
            </a:xfrm>
            <a:prstGeom prst="rect">
              <a:avLst/>
            </a:prstGeom>
            <a:solidFill>
              <a:srgbClr val="FD42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0" y="4343400"/>
              <a:ext cx="280555" cy="800100"/>
            </a:xfrm>
            <a:prstGeom prst="rect">
              <a:avLst/>
            </a:prstGeom>
            <a:solidFill>
              <a:srgbClr val="1E4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BADFDDD-74DF-4F35-B7B4-95940C1DB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392" y="2067694"/>
            <a:ext cx="5494841" cy="59254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800" b="0" kern="1200" cap="none" baseline="0" dirty="0">
                <a:solidFill>
                  <a:srgbClr val="231F1E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4DC08C9-5F49-4855-9B6D-8900717244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04" y="477350"/>
            <a:ext cx="827682" cy="58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1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F562BEA-FE3B-482D-BC10-08426B53DD84}"/>
              </a:ext>
            </a:extLst>
          </p:cNvPr>
          <p:cNvGrpSpPr/>
          <p:nvPr userDrawn="1"/>
        </p:nvGrpSpPr>
        <p:grpSpPr>
          <a:xfrm>
            <a:off x="0" y="-1"/>
            <a:ext cx="280555" cy="5143501"/>
            <a:chOff x="0" y="-1"/>
            <a:chExt cx="280555" cy="5143501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42F20B40-7CBD-4123-A8A0-6A0D5FEB1F8D}"/>
                </a:ext>
              </a:extLst>
            </p:cNvPr>
            <p:cNvSpPr/>
            <p:nvPr/>
          </p:nvSpPr>
          <p:spPr>
            <a:xfrm>
              <a:off x="0" y="-1"/>
              <a:ext cx="280555" cy="3946525"/>
            </a:xfrm>
            <a:prstGeom prst="rect">
              <a:avLst/>
            </a:prstGeom>
            <a:solidFill>
              <a:srgbClr val="FD42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39D24CB0-980C-4B76-A7B6-0329264FE900}"/>
                </a:ext>
              </a:extLst>
            </p:cNvPr>
            <p:cNvSpPr/>
            <p:nvPr/>
          </p:nvSpPr>
          <p:spPr>
            <a:xfrm>
              <a:off x="0" y="4343400"/>
              <a:ext cx="280555" cy="800100"/>
            </a:xfrm>
            <a:prstGeom prst="rect">
              <a:avLst/>
            </a:prstGeom>
            <a:solidFill>
              <a:srgbClr val="1E4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A6935B7E-62D5-4FA1-872E-F0145B96D7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7339" y="1815666"/>
            <a:ext cx="5494841" cy="127300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800" b="0" kern="1200" cap="none" baseline="0" dirty="0">
                <a:solidFill>
                  <a:srgbClr val="171C30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Заголовок презентации.</a:t>
            </a:r>
            <a:br>
              <a:rPr lang="ru-RU" dirty="0"/>
            </a:b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28</a:t>
            </a:r>
            <a:r>
              <a:rPr lang="en-US" dirty="0"/>
              <a:t> </a:t>
            </a:r>
            <a:br>
              <a:rPr lang="ru-RU" dirty="0"/>
            </a:br>
            <a:r>
              <a:rPr lang="ru-RU" dirty="0"/>
              <a:t>Последняя строка красная</a:t>
            </a:r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525FADE6-66D5-4711-A29E-DEF74B7886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564" y="4295674"/>
            <a:ext cx="2988332" cy="2331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Tx/>
              <a:buNone/>
              <a:tabLst/>
              <a:defRPr lang="ru-RU" sz="1000" b="0" kern="1200" spc="0" baseline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ФИО, </a:t>
            </a:r>
            <a:r>
              <a:rPr lang="en-US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Segoe UI Light</a:t>
            </a: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, 10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id="{A3410DBB-7A20-4703-82CB-CEC43F42F4E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564" y="4535704"/>
            <a:ext cx="2988332" cy="233172"/>
          </a:xfrm>
          <a:prstGeom prst="rect">
            <a:avLst/>
          </a:prstGeom>
        </p:spPr>
        <p:txBody>
          <a:bodyPr/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Tx/>
              <a:buNone/>
              <a:tabLst/>
              <a:defRPr lang="ru-RU" sz="1000" b="0" kern="1200" spc="0" baseline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Должность, </a:t>
            </a:r>
            <a:r>
              <a:rPr lang="en-US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Segoe UI Light</a:t>
            </a: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, 10</a:t>
            </a:r>
          </a:p>
        </p:txBody>
      </p:sp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7B2C571A-C1EF-4015-9EC8-00D0755EB6AD}"/>
              </a:ext>
            </a:extLst>
          </p:cNvPr>
          <p:cNvSpPr txBox="1">
            <a:spLocks/>
          </p:cNvSpPr>
          <p:nvPr userDrawn="1"/>
        </p:nvSpPr>
        <p:spPr>
          <a:xfrm>
            <a:off x="697339" y="3147814"/>
            <a:ext cx="3838657" cy="626164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800" b="0" kern="1200" cap="none" baseline="0" dirty="0">
                <a:solidFill>
                  <a:srgbClr val="171C30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marL="0" marR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None/>
              <a:tabLst/>
            </a:pPr>
            <a:endParaRPr lang="ru-RU" sz="1400" b="0" kern="1200" spc="0" baseline="0" dirty="0">
              <a:solidFill>
                <a:srgbClr val="171C30"/>
              </a:solidFill>
              <a:latin typeface="Segoe UI Semilight" panose="020B0402040204020203" pitchFamily="34" charset="0"/>
              <a:ea typeface="PT Root UI" panose="020B0303020202020204" pitchFamily="34" charset="-52"/>
              <a:cs typeface="Segoe UI Semilight" panose="020B0402040204020203" pitchFamily="34" charset="0"/>
            </a:endParaRPr>
          </a:p>
        </p:txBody>
      </p:sp>
      <p:sp>
        <p:nvSpPr>
          <p:cNvPr id="11" name="Дата 4">
            <a:extLst>
              <a:ext uri="{FF2B5EF4-FFF2-40B4-BE49-F238E27FC236}">
                <a16:creationId xmlns:a16="http://schemas.microsoft.com/office/drawing/2014/main" id="{DB4C0237-51C3-4625-AB88-F71764773C57}"/>
              </a:ext>
            </a:extLst>
          </p:cNvPr>
          <p:cNvSpPr txBox="1">
            <a:spLocks/>
          </p:cNvSpPr>
          <p:nvPr userDrawn="1"/>
        </p:nvSpPr>
        <p:spPr>
          <a:xfrm>
            <a:off x="7812609" y="4493357"/>
            <a:ext cx="936104" cy="2746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spcAft>
                <a:spcPts val="511"/>
              </a:spcAft>
              <a:buClr>
                <a:schemeClr val="bg2"/>
              </a:buClr>
              <a:buSzPct val="130000"/>
              <a:buFont typeface="Arial" pitchFamily="34" charset="0"/>
              <a:buNone/>
              <a:defRPr sz="1000" b="0" baseline="0">
                <a:solidFill>
                  <a:srgbClr val="595959"/>
                </a:solidFill>
              </a:defRPr>
            </a:lvl1pPr>
          </a:lstStyle>
          <a:p>
            <a:pPr lvl="0" algn="r" defTabSz="685800">
              <a:lnSpc>
                <a:spcPct val="150000"/>
              </a:lnSpc>
              <a:spcBef>
                <a:spcPct val="0"/>
              </a:spcBef>
            </a:pPr>
            <a:fld id="{BC26DF91-1F0F-4A87-81E5-AAACC23F2984}" type="datetimeFigureOut">
              <a:rPr lang="ru-RU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pPr lvl="0" algn="r" defTabSz="685800">
                <a:lnSpc>
                  <a:spcPct val="150000"/>
                </a:lnSpc>
                <a:spcBef>
                  <a:spcPct val="0"/>
                </a:spcBef>
              </a:pPr>
              <a:t>02.06.2023</a:t>
            </a:fld>
            <a:endParaRPr lang="ru-RU" dirty="0">
              <a:solidFill>
                <a:schemeClr val="tx2">
                  <a:lumMod val="50000"/>
                  <a:lumOff val="50000"/>
                </a:schemeClr>
              </a:solidFill>
              <a:latin typeface="Segoe UI Light" panose="020B0502040204020203" pitchFamily="34" charset="0"/>
              <a:ea typeface="PT Root UI" panose="020B0303020202020204" pitchFamily="34" charset="-52"/>
              <a:cs typeface="Segoe UI Light" panose="020B0502040204020203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5C35E9B-320E-48C9-A0FD-F850ECCC6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04" y="477350"/>
            <a:ext cx="827682" cy="58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16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F562BEA-FE3B-482D-BC10-08426B53DD84}"/>
              </a:ext>
            </a:extLst>
          </p:cNvPr>
          <p:cNvGrpSpPr/>
          <p:nvPr userDrawn="1"/>
        </p:nvGrpSpPr>
        <p:grpSpPr>
          <a:xfrm>
            <a:off x="0" y="-1"/>
            <a:ext cx="280555" cy="5143501"/>
            <a:chOff x="0" y="-1"/>
            <a:chExt cx="280555" cy="5143501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42F20B40-7CBD-4123-A8A0-6A0D5FEB1F8D}"/>
                </a:ext>
              </a:extLst>
            </p:cNvPr>
            <p:cNvSpPr/>
            <p:nvPr/>
          </p:nvSpPr>
          <p:spPr>
            <a:xfrm>
              <a:off x="0" y="-1"/>
              <a:ext cx="280555" cy="3946525"/>
            </a:xfrm>
            <a:prstGeom prst="rect">
              <a:avLst/>
            </a:prstGeom>
            <a:solidFill>
              <a:srgbClr val="FD42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39D24CB0-980C-4B76-A7B6-0329264FE900}"/>
                </a:ext>
              </a:extLst>
            </p:cNvPr>
            <p:cNvSpPr/>
            <p:nvPr/>
          </p:nvSpPr>
          <p:spPr>
            <a:xfrm>
              <a:off x="0" y="4343400"/>
              <a:ext cx="280555" cy="800100"/>
            </a:xfrm>
            <a:prstGeom prst="rect">
              <a:avLst/>
            </a:prstGeom>
            <a:solidFill>
              <a:srgbClr val="1E41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Дата 4">
            <a:extLst>
              <a:ext uri="{FF2B5EF4-FFF2-40B4-BE49-F238E27FC236}">
                <a16:creationId xmlns:a16="http://schemas.microsoft.com/office/drawing/2014/main" id="{ACF588F5-4340-43D3-A356-1C96DB2178CA}"/>
              </a:ext>
            </a:extLst>
          </p:cNvPr>
          <p:cNvSpPr txBox="1">
            <a:spLocks/>
          </p:cNvSpPr>
          <p:nvPr userDrawn="1"/>
        </p:nvSpPr>
        <p:spPr>
          <a:xfrm>
            <a:off x="7812609" y="4493357"/>
            <a:ext cx="936104" cy="2746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>
              <a:spcAft>
                <a:spcPts val="511"/>
              </a:spcAft>
              <a:buClr>
                <a:schemeClr val="bg2"/>
              </a:buClr>
              <a:buSzPct val="130000"/>
              <a:buFont typeface="Arial" pitchFamily="34" charset="0"/>
              <a:buNone/>
              <a:defRPr sz="1000" b="0" baseline="0">
                <a:solidFill>
                  <a:srgbClr val="595959"/>
                </a:solidFill>
              </a:defRPr>
            </a:lvl1pPr>
          </a:lstStyle>
          <a:p>
            <a:pPr lvl="0" algn="r" defTabSz="685800">
              <a:lnSpc>
                <a:spcPct val="150000"/>
              </a:lnSpc>
              <a:spcBef>
                <a:spcPct val="0"/>
              </a:spcBef>
            </a:pPr>
            <a:fld id="{BC26DF91-1F0F-4A87-81E5-AAACC23F2984}" type="datetimeFigureOut">
              <a:rPr lang="ru-RU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pPr lvl="0" algn="r" defTabSz="685800">
                <a:lnSpc>
                  <a:spcPct val="150000"/>
                </a:lnSpc>
                <a:spcBef>
                  <a:spcPct val="0"/>
                </a:spcBef>
              </a:pPr>
              <a:t>02.06.2023</a:t>
            </a:fld>
            <a:endParaRPr lang="ru-RU" dirty="0">
              <a:solidFill>
                <a:schemeClr val="tx2">
                  <a:lumMod val="50000"/>
                  <a:lumOff val="50000"/>
                </a:schemeClr>
              </a:solidFill>
              <a:latin typeface="Segoe UI Light" panose="020B0502040204020203" pitchFamily="34" charset="0"/>
              <a:ea typeface="PT Root UI" panose="020B0303020202020204" pitchFamily="34" charset="-52"/>
              <a:cs typeface="Segoe UI Light" panose="020B0502040204020203" pitchFamily="34" charset="0"/>
            </a:endParaRPr>
          </a:p>
        </p:txBody>
      </p:sp>
      <p:sp>
        <p:nvSpPr>
          <p:cNvPr id="38" name="Текст 3">
            <a:extLst>
              <a:ext uri="{FF2B5EF4-FFF2-40B4-BE49-F238E27FC236}">
                <a16:creationId xmlns:a16="http://schemas.microsoft.com/office/drawing/2014/main" id="{F681C62E-1BDF-4DD0-BC3B-B99AF35F61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564" y="4535704"/>
            <a:ext cx="2988332" cy="233172"/>
          </a:xfrm>
          <a:prstGeom prst="rect">
            <a:avLst/>
          </a:prstGeom>
        </p:spPr>
        <p:txBody>
          <a:bodyPr/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None/>
              <a:tabLst/>
              <a:defRPr lang="ru-RU" sz="1000" b="0" kern="1200" spc="0" baseline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Должность, </a:t>
            </a:r>
            <a:r>
              <a:rPr lang="en-US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Segoe UI Light</a:t>
            </a: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, 10</a:t>
            </a:r>
          </a:p>
        </p:txBody>
      </p:sp>
      <p:sp>
        <p:nvSpPr>
          <p:cNvPr id="39" name="Заголовок 1">
            <a:extLst>
              <a:ext uri="{FF2B5EF4-FFF2-40B4-BE49-F238E27FC236}">
                <a16:creationId xmlns:a16="http://schemas.microsoft.com/office/drawing/2014/main" id="{036F92D3-888F-4405-ADDF-82A06BC44F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7339" y="1815666"/>
            <a:ext cx="5494841" cy="158417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800" b="0" kern="1200" cap="none" baseline="0" dirty="0">
                <a:solidFill>
                  <a:srgbClr val="171C30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Заголовок презентации.</a:t>
            </a:r>
            <a:br>
              <a:rPr lang="ru-RU" dirty="0"/>
            </a:b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28</a:t>
            </a:r>
            <a:r>
              <a:rPr lang="en-US" dirty="0"/>
              <a:t> </a:t>
            </a:r>
            <a:br>
              <a:rPr lang="ru-RU" dirty="0"/>
            </a:br>
            <a:r>
              <a:rPr lang="ru-RU" dirty="0"/>
              <a:t>Последняя строка красная</a:t>
            </a:r>
          </a:p>
        </p:txBody>
      </p:sp>
      <p:sp>
        <p:nvSpPr>
          <p:cNvPr id="41" name="Подзаголовок 2">
            <a:extLst>
              <a:ext uri="{FF2B5EF4-FFF2-40B4-BE49-F238E27FC236}">
                <a16:creationId xmlns:a16="http://schemas.microsoft.com/office/drawing/2014/main" id="{612AC135-A9E6-4B99-9121-A6C6DBA8ED2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564" y="4295674"/>
            <a:ext cx="2988332" cy="2331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 lang="ru-RU" sz="1000" b="0" kern="1200" spc="0" baseline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tabLst/>
              <a:defRPr/>
            </a:pP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ФИО, </a:t>
            </a:r>
            <a:r>
              <a:rPr lang="en-US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Segoe UI Light</a:t>
            </a:r>
            <a:r>
              <a:rPr lang="ru-RU" sz="1000" spc="0" dirty="0">
                <a:solidFill>
                  <a:schemeClr val="tx2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, 10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A3930C5-6601-4298-AD84-4361B0A76D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04" y="477350"/>
            <a:ext cx="827682" cy="58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5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заголовок в 1 строк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51C468A-AFE0-40F3-BF7E-A255C456D7FA}"/>
              </a:ext>
            </a:extLst>
          </p:cNvPr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8A7276-9E0C-4204-8162-6046A849F2EC}"/>
              </a:ext>
            </a:extLst>
          </p:cNvPr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E0FE3CA4-8931-48F7-A416-491A0E844F79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E3328539-EA03-4D93-B675-C312208658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04306"/>
            <a:ext cx="7602760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заголовка. </a:t>
            </a: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3" name="Текст 6">
            <a:extLst>
              <a:ext uri="{FF2B5EF4-FFF2-40B4-BE49-F238E27FC236}">
                <a16:creationId xmlns:a16="http://schemas.microsoft.com/office/drawing/2014/main" id="{35AFE9D4-B08E-4689-A0F0-6D5F5D0FB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7103" y="618337"/>
            <a:ext cx="7612457" cy="2808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ru-RU" sz="1300" kern="1200" dirty="0">
                <a:solidFill>
                  <a:srgbClr val="171C30"/>
                </a:solidFill>
                <a:latin typeface="Segoe UI Semilight" panose="020B0402040204020203" pitchFamily="34" charset="0"/>
                <a:ea typeface="PT Root UI" panose="020B0303020202020204" pitchFamily="34" charset="-52"/>
                <a:cs typeface="Segoe UI Semilight" panose="020B0402040204020203" pitchFamily="34" charset="0"/>
              </a:defRPr>
            </a:lvl1pPr>
            <a:lvl2pPr marL="233775" indent="0">
              <a:buNone/>
              <a:defRPr sz="1400">
                <a:solidFill>
                  <a:srgbClr val="002060"/>
                </a:solidFill>
                <a:latin typeface="+mj-lt"/>
              </a:defRPr>
            </a:lvl2pPr>
            <a:lvl3pPr marL="467551" indent="0">
              <a:buNone/>
              <a:defRPr sz="1400">
                <a:solidFill>
                  <a:srgbClr val="002060"/>
                </a:solidFill>
                <a:latin typeface="+mj-lt"/>
              </a:defRPr>
            </a:lvl3pPr>
            <a:lvl4pPr marL="1168877" indent="0">
              <a:buNone/>
              <a:defRPr sz="1400">
                <a:solidFill>
                  <a:srgbClr val="002060"/>
                </a:solidFill>
                <a:latin typeface="+mj-lt"/>
              </a:defRPr>
            </a:lvl4pPr>
            <a:lvl5pPr marL="1558503" indent="0">
              <a:buNone/>
              <a:defRPr sz="1400">
                <a:solidFill>
                  <a:srgbClr val="002060"/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Название подзаголовка. </a:t>
            </a:r>
            <a:r>
              <a:rPr lang="en-US" dirty="0"/>
              <a:t>Segoe UI </a:t>
            </a:r>
            <a:r>
              <a:rPr lang="en-US" dirty="0" err="1"/>
              <a:t>Semilight</a:t>
            </a:r>
            <a:r>
              <a:rPr lang="ru-RU" dirty="0"/>
              <a:t>, 13</a:t>
            </a:r>
          </a:p>
        </p:txBody>
      </p:sp>
      <p:sp>
        <p:nvSpPr>
          <p:cNvPr id="14" name="Текст 3">
            <a:extLst>
              <a:ext uri="{FF2B5EF4-FFF2-40B4-BE49-F238E27FC236}">
                <a16:creationId xmlns:a16="http://schemas.microsoft.com/office/drawing/2014/main" id="{0BB64205-C692-41D8-914D-F4AB7FEB8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87" y="1173940"/>
            <a:ext cx="8353426" cy="3450037"/>
          </a:xfrm>
          <a:prstGeom prst="rect">
            <a:avLst/>
          </a:prstGeom>
        </p:spPr>
        <p:txBody>
          <a:bodyPr/>
          <a:lstStyle>
            <a:lvl1pPr marL="0" indent="-233776">
              <a:buClr>
                <a:srgbClr val="E30613"/>
              </a:buClr>
              <a:buSzPct val="100000"/>
              <a:buFont typeface="Courier New" panose="02070309020205020404" pitchFamily="49" charset="0"/>
              <a:buChar char="o"/>
              <a:defRPr sz="1100">
                <a:solidFill>
                  <a:schemeClr val="accent1">
                    <a:lumMod val="10000"/>
                  </a:schemeClr>
                </a:solidFill>
                <a:latin typeface="+mn-lt"/>
              </a:defRPr>
            </a:lvl1pPr>
            <a:lvl2pPr marL="467551" indent="-180000"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 sz="1000">
                <a:solidFill>
                  <a:schemeClr val="accent1">
                    <a:lumMod val="10000"/>
                  </a:schemeClr>
                </a:solidFill>
                <a:latin typeface="+mn-lt"/>
              </a:defRPr>
            </a:lvl2pPr>
            <a:lvl3pPr marL="701327" indent="-180000">
              <a:spcAft>
                <a:spcPts val="0"/>
              </a:spcAft>
              <a:buClr>
                <a:srgbClr val="E30613"/>
              </a:buClr>
              <a:buSzPct val="100000"/>
              <a:buFont typeface="Calibri Light" panose="020F0302020204030204" pitchFamily="34" charset="0"/>
              <a:buChar char="₋"/>
              <a:defRPr sz="900">
                <a:solidFill>
                  <a:schemeClr val="accent1">
                    <a:lumMod val="10000"/>
                  </a:schemeClr>
                </a:solidFill>
                <a:latin typeface="+mn-lt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EF08565-8E51-4131-B391-DB1ED73E8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375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заголовок в 2 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51C468A-AFE0-40F3-BF7E-A255C456D7FA}"/>
              </a:ext>
            </a:extLst>
          </p:cNvPr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8A7276-9E0C-4204-8162-6046A849F2EC}"/>
              </a:ext>
            </a:extLst>
          </p:cNvPr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E0FE3CA4-8931-48F7-A416-491A0E844F79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E3328539-EA03-4D93-B675-C312208658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43519"/>
            <a:ext cx="7602760" cy="70805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 в две строки. </a:t>
            </a:r>
          </a:p>
          <a:p>
            <a:pPr lvl="0"/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3" name="Текст 6">
            <a:extLst>
              <a:ext uri="{FF2B5EF4-FFF2-40B4-BE49-F238E27FC236}">
                <a16:creationId xmlns:a16="http://schemas.microsoft.com/office/drawing/2014/main" id="{35AFE9D4-B08E-4689-A0F0-6D5F5D0FB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7103" y="991852"/>
            <a:ext cx="7612457" cy="2808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ru-RU" sz="1300" kern="1200" dirty="0">
                <a:solidFill>
                  <a:srgbClr val="171C30"/>
                </a:solidFill>
                <a:latin typeface="Segoe UI Semilight" panose="020B0402040204020203" pitchFamily="34" charset="0"/>
                <a:ea typeface="PT Root UI" panose="020B0303020202020204" pitchFamily="34" charset="-52"/>
                <a:cs typeface="Segoe UI Semilight" panose="020B0402040204020203" pitchFamily="34" charset="0"/>
              </a:defRPr>
            </a:lvl1pPr>
            <a:lvl2pPr marL="233775" indent="0">
              <a:buNone/>
              <a:defRPr sz="1400">
                <a:solidFill>
                  <a:srgbClr val="002060"/>
                </a:solidFill>
                <a:latin typeface="+mj-lt"/>
              </a:defRPr>
            </a:lvl2pPr>
            <a:lvl3pPr marL="467551" indent="0">
              <a:buNone/>
              <a:defRPr sz="1400">
                <a:solidFill>
                  <a:srgbClr val="002060"/>
                </a:solidFill>
                <a:latin typeface="+mj-lt"/>
              </a:defRPr>
            </a:lvl3pPr>
            <a:lvl4pPr marL="1168877" indent="0">
              <a:buNone/>
              <a:defRPr sz="1400">
                <a:solidFill>
                  <a:srgbClr val="002060"/>
                </a:solidFill>
                <a:latin typeface="+mj-lt"/>
              </a:defRPr>
            </a:lvl4pPr>
            <a:lvl5pPr marL="1558503" indent="0">
              <a:buNone/>
              <a:defRPr sz="1400">
                <a:solidFill>
                  <a:srgbClr val="002060"/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Название подзаголовка. </a:t>
            </a:r>
            <a:r>
              <a:rPr lang="en-US" dirty="0"/>
              <a:t>Segoe UI </a:t>
            </a:r>
            <a:r>
              <a:rPr lang="en-US" dirty="0" err="1"/>
              <a:t>Semilight</a:t>
            </a:r>
            <a:r>
              <a:rPr lang="ru-RU" dirty="0"/>
              <a:t>, 13</a:t>
            </a:r>
          </a:p>
        </p:txBody>
      </p:sp>
      <p:sp>
        <p:nvSpPr>
          <p:cNvPr id="14" name="Текст 3">
            <a:extLst>
              <a:ext uri="{FF2B5EF4-FFF2-40B4-BE49-F238E27FC236}">
                <a16:creationId xmlns:a16="http://schemas.microsoft.com/office/drawing/2014/main" id="{0BB64205-C692-41D8-914D-F4AB7FEB87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87" y="1528960"/>
            <a:ext cx="8353426" cy="3095017"/>
          </a:xfrm>
          <a:prstGeom prst="rect">
            <a:avLst/>
          </a:prstGeom>
        </p:spPr>
        <p:txBody>
          <a:bodyPr/>
          <a:lstStyle>
            <a:lvl1pPr marL="0" indent="-233776">
              <a:buClr>
                <a:srgbClr val="E30613"/>
              </a:buClr>
              <a:buSzPct val="100000"/>
              <a:buFont typeface="Courier New" panose="02070309020205020404" pitchFamily="49" charset="0"/>
              <a:buChar char="o"/>
              <a:defRPr sz="1200">
                <a:solidFill>
                  <a:schemeClr val="accent1">
                    <a:lumMod val="10000"/>
                  </a:schemeClr>
                </a:solidFill>
                <a:latin typeface="+mn-lt"/>
              </a:defRPr>
            </a:lvl1pPr>
            <a:lvl2pPr marL="467551" indent="-180000"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chemeClr val="accent1">
                    <a:lumMod val="10000"/>
                  </a:schemeClr>
                </a:solidFill>
                <a:latin typeface="+mn-lt"/>
              </a:defRPr>
            </a:lvl2pPr>
            <a:lvl3pPr marL="701327" indent="-180000">
              <a:spcAft>
                <a:spcPts val="0"/>
              </a:spcAft>
              <a:buClr>
                <a:srgbClr val="E30613"/>
              </a:buClr>
              <a:buSzPct val="100000"/>
              <a:buFont typeface="Calibri Light" panose="020F0302020204030204" pitchFamily="34" charset="0"/>
              <a:buChar char="₋"/>
              <a:defRPr sz="900">
                <a:solidFill>
                  <a:schemeClr val="accent1">
                    <a:lumMod val="10000"/>
                  </a:schemeClr>
                </a:solidFill>
                <a:latin typeface="+mn-lt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A34EFF2-C0E0-4188-AD22-40FD03665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168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заголовок в 1 строку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DEAC4C40-49C1-47EB-800A-88C4B6A806DC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Текст 3">
            <a:extLst>
              <a:ext uri="{FF2B5EF4-FFF2-40B4-BE49-F238E27FC236}">
                <a16:creationId xmlns:a16="http://schemas.microsoft.com/office/drawing/2014/main" id="{F9D4856D-D720-435B-8414-4822051FC3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87" y="1173940"/>
            <a:ext cx="8353426" cy="3450037"/>
          </a:xfrm>
          <a:prstGeom prst="rect">
            <a:avLst/>
          </a:prstGeom>
        </p:spPr>
        <p:txBody>
          <a:bodyPr/>
          <a:lstStyle>
            <a:lvl1pPr marL="0" indent="-233776">
              <a:buClr>
                <a:srgbClr val="E30613"/>
              </a:buClr>
              <a:buSzPct val="100000"/>
              <a:buFont typeface="Courier New" panose="02070309020205020404" pitchFamily="49" charset="0"/>
              <a:buChar char="o"/>
              <a:defRPr sz="1200">
                <a:solidFill>
                  <a:schemeClr val="accent1">
                    <a:lumMod val="10000"/>
                  </a:schemeClr>
                </a:solidFill>
                <a:latin typeface="+mn-lt"/>
              </a:defRPr>
            </a:lvl1pPr>
            <a:lvl2pPr marL="467551" indent="-180000"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 sz="1100">
                <a:solidFill>
                  <a:schemeClr val="accent1">
                    <a:lumMod val="10000"/>
                  </a:schemeClr>
                </a:solidFill>
                <a:latin typeface="+mn-lt"/>
              </a:defRPr>
            </a:lvl2pPr>
            <a:lvl3pPr marL="701327" indent="-180000">
              <a:spcAft>
                <a:spcPts val="0"/>
              </a:spcAft>
              <a:buClr>
                <a:srgbClr val="E30613"/>
              </a:buClr>
              <a:buSzPct val="100000"/>
              <a:buFont typeface="Calibri Light" panose="020F0302020204030204" pitchFamily="34" charset="0"/>
              <a:buChar char="₋"/>
              <a:defRPr sz="900">
                <a:solidFill>
                  <a:schemeClr val="accent1">
                    <a:lumMod val="10000"/>
                  </a:schemeClr>
                </a:solidFill>
                <a:latin typeface="+mn-lt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8FE4809-06BB-4070-9883-2045EEC0E8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  <p:sp>
        <p:nvSpPr>
          <p:cNvPr id="18" name="Текст 4">
            <a:extLst>
              <a:ext uri="{FF2B5EF4-FFF2-40B4-BE49-F238E27FC236}">
                <a16:creationId xmlns:a16="http://schemas.microsoft.com/office/drawing/2014/main" id="{67600492-06A2-4C2D-BD4D-433F26A5A7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04306"/>
            <a:ext cx="7602760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заголовка. </a:t>
            </a: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9" name="Текст 6">
            <a:extLst>
              <a:ext uri="{FF2B5EF4-FFF2-40B4-BE49-F238E27FC236}">
                <a16:creationId xmlns:a16="http://schemas.microsoft.com/office/drawing/2014/main" id="{2D29A869-B33D-4D98-8D66-87B794D746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7103" y="618337"/>
            <a:ext cx="7612457" cy="2808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ru-RU" sz="1300" kern="1200" dirty="0">
                <a:solidFill>
                  <a:srgbClr val="171C30"/>
                </a:solidFill>
                <a:latin typeface="Segoe UI Semilight" panose="020B0402040204020203" pitchFamily="34" charset="0"/>
                <a:ea typeface="PT Root UI" panose="020B0303020202020204" pitchFamily="34" charset="-52"/>
                <a:cs typeface="Segoe UI Semilight" panose="020B0402040204020203" pitchFamily="34" charset="0"/>
              </a:defRPr>
            </a:lvl1pPr>
            <a:lvl2pPr marL="233775" indent="0">
              <a:buNone/>
              <a:defRPr sz="1400">
                <a:solidFill>
                  <a:srgbClr val="002060"/>
                </a:solidFill>
                <a:latin typeface="+mj-lt"/>
              </a:defRPr>
            </a:lvl2pPr>
            <a:lvl3pPr marL="467551" indent="0">
              <a:buNone/>
              <a:defRPr sz="1400">
                <a:solidFill>
                  <a:srgbClr val="002060"/>
                </a:solidFill>
                <a:latin typeface="+mj-lt"/>
              </a:defRPr>
            </a:lvl3pPr>
            <a:lvl4pPr marL="1168877" indent="0">
              <a:buNone/>
              <a:defRPr sz="1400">
                <a:solidFill>
                  <a:srgbClr val="002060"/>
                </a:solidFill>
                <a:latin typeface="+mj-lt"/>
              </a:defRPr>
            </a:lvl4pPr>
            <a:lvl5pPr marL="1558503" indent="0">
              <a:buNone/>
              <a:defRPr sz="1400">
                <a:solidFill>
                  <a:srgbClr val="002060"/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Название подзаголовка. </a:t>
            </a:r>
            <a:r>
              <a:rPr lang="en-US" dirty="0"/>
              <a:t>Segoe UI </a:t>
            </a:r>
            <a:r>
              <a:rPr lang="en-US" dirty="0" err="1"/>
              <a:t>Semilight</a:t>
            </a:r>
            <a:r>
              <a:rPr lang="ru-RU" dirty="0"/>
              <a:t>, 13</a:t>
            </a:r>
          </a:p>
        </p:txBody>
      </p:sp>
    </p:spTree>
    <p:extLst>
      <p:ext uri="{BB962C8B-B14F-4D97-AF65-F5344CB8AC3E}">
        <p14:creationId xmlns:p14="http://schemas.microsoft.com/office/powerpoint/2010/main" val="381216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Слайд_заголовок в 1 строку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DEAC4C40-49C1-47EB-800A-88C4B6A806DC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Текст 4">
            <a:extLst>
              <a:ext uri="{FF2B5EF4-FFF2-40B4-BE49-F238E27FC236}">
                <a16:creationId xmlns:a16="http://schemas.microsoft.com/office/drawing/2014/main" id="{68C7DF40-6B20-4157-A7B8-9BAE0DB8EF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04306"/>
            <a:ext cx="7610380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заголовка. </a:t>
            </a: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id="{40812D9C-7353-4D1B-9F00-4A4B5671D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7103" y="618337"/>
            <a:ext cx="7620077" cy="2808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ru-RU" sz="1300" kern="1200" dirty="0">
                <a:solidFill>
                  <a:srgbClr val="171C30"/>
                </a:solidFill>
                <a:latin typeface="Segoe UI Semilight" panose="020B0402040204020203" pitchFamily="34" charset="0"/>
                <a:ea typeface="PT Root UI" panose="020B0303020202020204" pitchFamily="34" charset="-52"/>
                <a:cs typeface="Segoe UI Semilight" panose="020B0402040204020203" pitchFamily="34" charset="0"/>
              </a:defRPr>
            </a:lvl1pPr>
            <a:lvl2pPr marL="233775" indent="0">
              <a:buNone/>
              <a:defRPr sz="1400">
                <a:solidFill>
                  <a:srgbClr val="002060"/>
                </a:solidFill>
                <a:latin typeface="+mj-lt"/>
              </a:defRPr>
            </a:lvl2pPr>
            <a:lvl3pPr marL="467551" indent="0">
              <a:buNone/>
              <a:defRPr sz="1400">
                <a:solidFill>
                  <a:srgbClr val="002060"/>
                </a:solidFill>
                <a:latin typeface="+mj-lt"/>
              </a:defRPr>
            </a:lvl3pPr>
            <a:lvl4pPr marL="1168877" indent="0">
              <a:buNone/>
              <a:defRPr sz="1400">
                <a:solidFill>
                  <a:srgbClr val="002060"/>
                </a:solidFill>
                <a:latin typeface="+mj-lt"/>
              </a:defRPr>
            </a:lvl4pPr>
            <a:lvl5pPr marL="1558503" indent="0">
              <a:buNone/>
              <a:defRPr sz="1400">
                <a:solidFill>
                  <a:srgbClr val="002060"/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Название подзаголовка. </a:t>
            </a:r>
            <a:r>
              <a:rPr lang="en-US" dirty="0"/>
              <a:t>Segoe UI </a:t>
            </a:r>
            <a:r>
              <a:rPr lang="en-US" dirty="0" err="1"/>
              <a:t>Semilight</a:t>
            </a:r>
            <a:r>
              <a:rPr lang="ru-RU" dirty="0"/>
              <a:t>, 13</a:t>
            </a:r>
          </a:p>
        </p:txBody>
      </p:sp>
      <p:pic>
        <p:nvPicPr>
          <p:cNvPr id="15" name="Изображение" descr="Изображение">
            <a:extLst>
              <a:ext uri="{FF2B5EF4-FFF2-40B4-BE49-F238E27FC236}">
                <a16:creationId xmlns:a16="http://schemas.microsoft.com/office/drawing/2014/main" id="{39D0FB19-F7A8-4CF9-B813-FA1E914F7D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457" y="1176338"/>
            <a:ext cx="5367174" cy="152570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Прямоугольник">
            <a:extLst>
              <a:ext uri="{FF2B5EF4-FFF2-40B4-BE49-F238E27FC236}">
                <a16:creationId xmlns:a16="http://schemas.microsoft.com/office/drawing/2014/main" id="{896ECE5D-2D2F-4BF2-AF32-E7B8C2812182}"/>
              </a:ext>
            </a:extLst>
          </p:cNvPr>
          <p:cNvSpPr/>
          <p:nvPr userDrawn="1"/>
        </p:nvSpPr>
        <p:spPr>
          <a:xfrm>
            <a:off x="3381375" y="1325354"/>
            <a:ext cx="5367338" cy="2999694"/>
          </a:xfrm>
          <a:prstGeom prst="rect">
            <a:avLst/>
          </a:prstGeom>
          <a:solidFill>
            <a:schemeClr val="bg1"/>
          </a:solidFill>
          <a:ln w="12700">
            <a:solidFill>
              <a:srgbClr val="E9EAEC"/>
            </a:solidFill>
            <a:miter lim="400000"/>
          </a:ln>
          <a:effectLst/>
        </p:spPr>
        <p:txBody>
          <a:bodyPr lIns="25400" tIns="25400" rIns="25400" bIns="25400" anchor="ctr"/>
          <a:lstStyle/>
          <a:p>
            <a:pPr algn="ctr" defTabSz="412750">
              <a:lnSpc>
                <a:spcPct val="90000"/>
              </a:lnSpc>
              <a:defRPr sz="4000" spc="0" baseline="7500">
                <a:solidFill>
                  <a:srgbClr val="FFFFFF"/>
                </a:solidFill>
                <a:latin typeface="+mn-lt"/>
                <a:ea typeface="+mn-ea"/>
                <a:cs typeface="+mn-cs"/>
                <a:sym typeface="Mail Sans Roman Regular"/>
              </a:defRPr>
            </a:pPr>
            <a:endParaRPr sz="2000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2C0BB64-D95F-474E-B87C-396D1C35AFA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81375" y="1325562"/>
            <a:ext cx="5367256" cy="299948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1E7EF4D-EB65-47EA-9F74-081D3C050E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556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лайд_заголовок в 1 строку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DEAC4C40-49C1-47EB-800A-88C4B6A806DC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Текст 4">
            <a:extLst>
              <a:ext uri="{FF2B5EF4-FFF2-40B4-BE49-F238E27FC236}">
                <a16:creationId xmlns:a16="http://schemas.microsoft.com/office/drawing/2014/main" id="{68C7DF40-6B20-4157-A7B8-9BAE0DB8EF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04306"/>
            <a:ext cx="7610380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заголовка. </a:t>
            </a: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19" name="Рисунок 18">
            <a:extLst>
              <a:ext uri="{FF2B5EF4-FFF2-40B4-BE49-F238E27FC236}">
                <a16:creationId xmlns:a16="http://schemas.microsoft.com/office/drawing/2014/main" id="{58538086-21AE-4DD7-B34E-4014DBC192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67662" y="1144442"/>
            <a:ext cx="1956665" cy="1247288"/>
          </a:xfrm>
          <a:prstGeom prst="rect">
            <a:avLst/>
          </a:prstGeom>
        </p:spPr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BEDAEE19-AB27-479E-97D8-C9929F5A17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24450" y="1275606"/>
            <a:ext cx="3023513" cy="1692188"/>
          </a:xfrm>
          <a:prstGeom prst="rect">
            <a:avLst/>
          </a:prstGeom>
        </p:spPr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id="{B1D93F65-7D38-4DC6-B876-0EC4FAC7380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2931790"/>
            <a:ext cx="1764196" cy="1332148"/>
          </a:xfrm>
          <a:prstGeom prst="rect">
            <a:avLst/>
          </a:prstGeom>
        </p:spPr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9279939-F1E8-472E-B2C6-0E634BC8F6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1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_заголовок в 1 строку_25 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1E41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DEAC4C40-49C1-47EB-800A-88C4B6A806DC}"/>
              </a:ext>
            </a:extLst>
          </p:cNvPr>
          <p:cNvSpPr txBox="1">
            <a:spLocks/>
          </p:cNvSpPr>
          <p:nvPr userDrawn="1"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tx2">
                    <a:lumMod val="50000"/>
                    <a:lumOff val="50000"/>
                  </a:schemeClr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‹#›</a:t>
            </a:fld>
            <a:endParaRPr lang="ru-RU" sz="1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Текст 4">
            <a:extLst>
              <a:ext uri="{FF2B5EF4-FFF2-40B4-BE49-F238E27FC236}">
                <a16:creationId xmlns:a16="http://schemas.microsoft.com/office/drawing/2014/main" id="{68C7DF40-6B20-4157-A7B8-9BAE0DB8EF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800" y="204306"/>
            <a:ext cx="7610380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1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Название заголовка. </a:t>
            </a:r>
            <a:r>
              <a:rPr lang="en-US" dirty="0"/>
              <a:t>Segoe UI </a:t>
            </a:r>
            <a:r>
              <a:rPr lang="en-US" dirty="0" err="1"/>
              <a:t>Semibold</a:t>
            </a:r>
            <a:r>
              <a:rPr lang="ru-RU" dirty="0"/>
              <a:t>, 21</a:t>
            </a:r>
          </a:p>
        </p:txBody>
      </p:sp>
      <p:sp>
        <p:nvSpPr>
          <p:cNvPr id="24" name="Рисунок 10">
            <a:extLst>
              <a:ext uri="{FF2B5EF4-FFF2-40B4-BE49-F238E27FC236}">
                <a16:creationId xmlns:a16="http://schemas.microsoft.com/office/drawing/2014/main" id="{B719A1BD-408A-4642-A899-7818F651D6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9595" y="1301393"/>
            <a:ext cx="1512924" cy="2846317"/>
          </a:xfrm>
          <a:custGeom>
            <a:avLst/>
            <a:gdLst>
              <a:gd name="connsiteX0" fmla="*/ 0 w 1476164"/>
              <a:gd name="connsiteY0" fmla="*/ 0 h 953188"/>
              <a:gd name="connsiteX1" fmla="*/ 1476164 w 1476164"/>
              <a:gd name="connsiteY1" fmla="*/ 0 h 953188"/>
              <a:gd name="connsiteX2" fmla="*/ 1476164 w 1476164"/>
              <a:gd name="connsiteY2" fmla="*/ 953188 h 953188"/>
              <a:gd name="connsiteX3" fmla="*/ 0 w 1476164"/>
              <a:gd name="connsiteY3" fmla="*/ 953188 h 953188"/>
              <a:gd name="connsiteX4" fmla="*/ 0 w 1476164"/>
              <a:gd name="connsiteY4" fmla="*/ 0 h 953188"/>
              <a:gd name="connsiteX0" fmla="*/ 510042 w 1476164"/>
              <a:gd name="connsiteY0" fmla="*/ 0 h 1049682"/>
              <a:gd name="connsiteX1" fmla="*/ 1476164 w 1476164"/>
              <a:gd name="connsiteY1" fmla="*/ 96494 h 1049682"/>
              <a:gd name="connsiteX2" fmla="*/ 1476164 w 1476164"/>
              <a:gd name="connsiteY2" fmla="*/ 1049682 h 1049682"/>
              <a:gd name="connsiteX3" fmla="*/ 0 w 1476164"/>
              <a:gd name="connsiteY3" fmla="*/ 1049682 h 1049682"/>
              <a:gd name="connsiteX4" fmla="*/ 510042 w 1476164"/>
              <a:gd name="connsiteY4" fmla="*/ 0 h 1049682"/>
              <a:gd name="connsiteX0" fmla="*/ 510042 w 1522113"/>
              <a:gd name="connsiteY0" fmla="*/ 0 h 1049682"/>
              <a:gd name="connsiteX1" fmla="*/ 1522113 w 1522113"/>
              <a:gd name="connsiteY1" fmla="*/ 137849 h 1049682"/>
              <a:gd name="connsiteX2" fmla="*/ 1476164 w 1522113"/>
              <a:gd name="connsiteY2" fmla="*/ 1049682 h 1049682"/>
              <a:gd name="connsiteX3" fmla="*/ 0 w 1522113"/>
              <a:gd name="connsiteY3" fmla="*/ 1049682 h 1049682"/>
              <a:gd name="connsiteX4" fmla="*/ 510042 w 1522113"/>
              <a:gd name="connsiteY4" fmla="*/ 0 h 1049682"/>
              <a:gd name="connsiteX0" fmla="*/ 510042 w 2032156"/>
              <a:gd name="connsiteY0" fmla="*/ 0 h 2409795"/>
              <a:gd name="connsiteX1" fmla="*/ 1522113 w 2032156"/>
              <a:gd name="connsiteY1" fmla="*/ 137849 h 2409795"/>
              <a:gd name="connsiteX2" fmla="*/ 2032156 w 2032156"/>
              <a:gd name="connsiteY2" fmla="*/ 2409795 h 2409795"/>
              <a:gd name="connsiteX3" fmla="*/ 0 w 2032156"/>
              <a:gd name="connsiteY3" fmla="*/ 1049682 h 2409795"/>
              <a:gd name="connsiteX4" fmla="*/ 510042 w 2032156"/>
              <a:gd name="connsiteY4" fmla="*/ 0 h 2409795"/>
              <a:gd name="connsiteX0" fmla="*/ 0 w 1522114"/>
              <a:gd name="connsiteY0" fmla="*/ 0 h 2850912"/>
              <a:gd name="connsiteX1" fmla="*/ 1012071 w 1522114"/>
              <a:gd name="connsiteY1" fmla="*/ 137849 h 2850912"/>
              <a:gd name="connsiteX2" fmla="*/ 1522114 w 1522114"/>
              <a:gd name="connsiteY2" fmla="*/ 2409795 h 2850912"/>
              <a:gd name="connsiteX3" fmla="*/ 634106 w 1522114"/>
              <a:gd name="connsiteY3" fmla="*/ 2850912 h 2850912"/>
              <a:gd name="connsiteX4" fmla="*/ 0 w 1522114"/>
              <a:gd name="connsiteY4" fmla="*/ 0 h 2850912"/>
              <a:gd name="connsiteX0" fmla="*/ 0 w 1508329"/>
              <a:gd name="connsiteY0" fmla="*/ 0 h 2850912"/>
              <a:gd name="connsiteX1" fmla="*/ 1012071 w 1508329"/>
              <a:gd name="connsiteY1" fmla="*/ 137849 h 2850912"/>
              <a:gd name="connsiteX2" fmla="*/ 1508329 w 1508329"/>
              <a:gd name="connsiteY2" fmla="*/ 2368440 h 2850912"/>
              <a:gd name="connsiteX3" fmla="*/ 634106 w 1508329"/>
              <a:gd name="connsiteY3" fmla="*/ 2850912 h 2850912"/>
              <a:gd name="connsiteX4" fmla="*/ 0 w 1508329"/>
              <a:gd name="connsiteY4" fmla="*/ 0 h 2850912"/>
              <a:gd name="connsiteX0" fmla="*/ 0 w 1512924"/>
              <a:gd name="connsiteY0" fmla="*/ 0 h 2846317"/>
              <a:gd name="connsiteX1" fmla="*/ 1016666 w 1512924"/>
              <a:gd name="connsiteY1" fmla="*/ 133254 h 2846317"/>
              <a:gd name="connsiteX2" fmla="*/ 1512924 w 1512924"/>
              <a:gd name="connsiteY2" fmla="*/ 2363845 h 2846317"/>
              <a:gd name="connsiteX3" fmla="*/ 638701 w 1512924"/>
              <a:gd name="connsiteY3" fmla="*/ 2846317 h 2846317"/>
              <a:gd name="connsiteX4" fmla="*/ 0 w 1512924"/>
              <a:gd name="connsiteY4" fmla="*/ 0 h 284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924" h="2846317">
                <a:moveTo>
                  <a:pt x="0" y="0"/>
                </a:moveTo>
                <a:lnTo>
                  <a:pt x="1016666" y="133254"/>
                </a:lnTo>
                <a:lnTo>
                  <a:pt x="1512924" y="2363845"/>
                </a:lnTo>
                <a:lnTo>
                  <a:pt x="638701" y="2846317"/>
                </a:lnTo>
                <a:lnTo>
                  <a:pt x="0" y="0"/>
                </a:lnTo>
                <a:close/>
              </a:path>
            </a:pathLst>
          </a:custGeom>
        </p:spPr>
      </p:sp>
      <p:sp>
        <p:nvSpPr>
          <p:cNvPr id="25" name="Рисунок 11">
            <a:extLst>
              <a:ext uri="{FF2B5EF4-FFF2-40B4-BE49-F238E27FC236}">
                <a16:creationId xmlns:a16="http://schemas.microsoft.com/office/drawing/2014/main" id="{EB78190C-B2E6-4E57-A277-C9C3384AED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851" y="1301393"/>
            <a:ext cx="2044978" cy="2865698"/>
          </a:xfrm>
          <a:prstGeom prst="rect">
            <a:avLst/>
          </a:prstGeom>
        </p:spPr>
      </p:sp>
      <p:sp>
        <p:nvSpPr>
          <p:cNvPr id="26" name="Рисунок 12">
            <a:extLst>
              <a:ext uri="{FF2B5EF4-FFF2-40B4-BE49-F238E27FC236}">
                <a16:creationId xmlns:a16="http://schemas.microsoft.com/office/drawing/2014/main" id="{2C1CB042-9286-414E-BBE2-36E3D9D7FEF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24684" y="1339214"/>
            <a:ext cx="1837776" cy="2827877"/>
          </a:xfrm>
          <a:custGeom>
            <a:avLst/>
            <a:gdLst>
              <a:gd name="connsiteX0" fmla="*/ 0 w 1476164"/>
              <a:gd name="connsiteY0" fmla="*/ 0 h 953188"/>
              <a:gd name="connsiteX1" fmla="*/ 1476164 w 1476164"/>
              <a:gd name="connsiteY1" fmla="*/ 0 h 953188"/>
              <a:gd name="connsiteX2" fmla="*/ 1476164 w 1476164"/>
              <a:gd name="connsiteY2" fmla="*/ 953188 h 953188"/>
              <a:gd name="connsiteX3" fmla="*/ 0 w 1476164"/>
              <a:gd name="connsiteY3" fmla="*/ 953188 h 953188"/>
              <a:gd name="connsiteX4" fmla="*/ 0 w 1476164"/>
              <a:gd name="connsiteY4" fmla="*/ 0 h 953188"/>
              <a:gd name="connsiteX0" fmla="*/ 372979 w 1476164"/>
              <a:gd name="connsiteY0" fmla="*/ 661737 h 953188"/>
              <a:gd name="connsiteX1" fmla="*/ 1476164 w 1476164"/>
              <a:gd name="connsiteY1" fmla="*/ 0 h 953188"/>
              <a:gd name="connsiteX2" fmla="*/ 1476164 w 1476164"/>
              <a:gd name="connsiteY2" fmla="*/ 953188 h 953188"/>
              <a:gd name="connsiteX3" fmla="*/ 0 w 1476164"/>
              <a:gd name="connsiteY3" fmla="*/ 953188 h 953188"/>
              <a:gd name="connsiteX4" fmla="*/ 372979 w 1476164"/>
              <a:gd name="connsiteY4" fmla="*/ 661737 h 953188"/>
              <a:gd name="connsiteX0" fmla="*/ 372979 w 2041648"/>
              <a:gd name="connsiteY0" fmla="*/ 0 h 291451"/>
              <a:gd name="connsiteX1" fmla="*/ 2041648 w 2041648"/>
              <a:gd name="connsiteY1" fmla="*/ 96253 h 291451"/>
              <a:gd name="connsiteX2" fmla="*/ 1476164 w 2041648"/>
              <a:gd name="connsiteY2" fmla="*/ 291451 h 291451"/>
              <a:gd name="connsiteX3" fmla="*/ 0 w 2041648"/>
              <a:gd name="connsiteY3" fmla="*/ 291451 h 291451"/>
              <a:gd name="connsiteX4" fmla="*/ 372979 w 2041648"/>
              <a:gd name="connsiteY4" fmla="*/ 0 h 291451"/>
              <a:gd name="connsiteX0" fmla="*/ 372979 w 2173996"/>
              <a:gd name="connsiteY0" fmla="*/ 0 h 2649640"/>
              <a:gd name="connsiteX1" fmla="*/ 2041648 w 2173996"/>
              <a:gd name="connsiteY1" fmla="*/ 96253 h 2649640"/>
              <a:gd name="connsiteX2" fmla="*/ 2173996 w 2173996"/>
              <a:gd name="connsiteY2" fmla="*/ 2649640 h 2649640"/>
              <a:gd name="connsiteX3" fmla="*/ 0 w 2173996"/>
              <a:gd name="connsiteY3" fmla="*/ 291451 h 2649640"/>
              <a:gd name="connsiteX4" fmla="*/ 372979 w 2173996"/>
              <a:gd name="connsiteY4" fmla="*/ 0 h 2649640"/>
              <a:gd name="connsiteX0" fmla="*/ 0 w 1801017"/>
              <a:gd name="connsiteY0" fmla="*/ 0 h 2855447"/>
              <a:gd name="connsiteX1" fmla="*/ 1668669 w 1801017"/>
              <a:gd name="connsiteY1" fmla="*/ 96253 h 2855447"/>
              <a:gd name="connsiteX2" fmla="*/ 1801017 w 1801017"/>
              <a:gd name="connsiteY2" fmla="*/ 2649640 h 2855447"/>
              <a:gd name="connsiteX3" fmla="*/ 183013 w 1801017"/>
              <a:gd name="connsiteY3" fmla="*/ 2855447 h 2855447"/>
              <a:gd name="connsiteX4" fmla="*/ 0 w 1801017"/>
              <a:gd name="connsiteY4" fmla="*/ 0 h 2855447"/>
              <a:gd name="connsiteX0" fmla="*/ 0 w 1805612"/>
              <a:gd name="connsiteY0" fmla="*/ 0 h 2855447"/>
              <a:gd name="connsiteX1" fmla="*/ 1668669 w 1805612"/>
              <a:gd name="connsiteY1" fmla="*/ 96253 h 2855447"/>
              <a:gd name="connsiteX2" fmla="*/ 1805612 w 1805612"/>
              <a:gd name="connsiteY2" fmla="*/ 2608286 h 2855447"/>
              <a:gd name="connsiteX3" fmla="*/ 183013 w 1805612"/>
              <a:gd name="connsiteY3" fmla="*/ 2855447 h 2855447"/>
              <a:gd name="connsiteX4" fmla="*/ 0 w 1805612"/>
              <a:gd name="connsiteY4" fmla="*/ 0 h 2855447"/>
              <a:gd name="connsiteX0" fmla="*/ 0 w 1805612"/>
              <a:gd name="connsiteY0" fmla="*/ 0 h 2855447"/>
              <a:gd name="connsiteX1" fmla="*/ 1608935 w 1805612"/>
              <a:gd name="connsiteY1" fmla="*/ 110038 h 2855447"/>
              <a:gd name="connsiteX2" fmla="*/ 1805612 w 1805612"/>
              <a:gd name="connsiteY2" fmla="*/ 2608286 h 2855447"/>
              <a:gd name="connsiteX3" fmla="*/ 183013 w 1805612"/>
              <a:gd name="connsiteY3" fmla="*/ 2855447 h 2855447"/>
              <a:gd name="connsiteX4" fmla="*/ 0 w 1805612"/>
              <a:gd name="connsiteY4" fmla="*/ 0 h 2855447"/>
              <a:gd name="connsiteX0" fmla="*/ 0 w 1837776"/>
              <a:gd name="connsiteY0" fmla="*/ 0 h 2827877"/>
              <a:gd name="connsiteX1" fmla="*/ 1641099 w 1837776"/>
              <a:gd name="connsiteY1" fmla="*/ 82468 h 2827877"/>
              <a:gd name="connsiteX2" fmla="*/ 1837776 w 1837776"/>
              <a:gd name="connsiteY2" fmla="*/ 2580716 h 2827877"/>
              <a:gd name="connsiteX3" fmla="*/ 215177 w 1837776"/>
              <a:gd name="connsiteY3" fmla="*/ 2827877 h 2827877"/>
              <a:gd name="connsiteX4" fmla="*/ 0 w 1837776"/>
              <a:gd name="connsiteY4" fmla="*/ 0 h 2827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776" h="2827877">
                <a:moveTo>
                  <a:pt x="0" y="0"/>
                </a:moveTo>
                <a:lnTo>
                  <a:pt x="1641099" y="82468"/>
                </a:lnTo>
                <a:lnTo>
                  <a:pt x="1837776" y="2580716"/>
                </a:lnTo>
                <a:lnTo>
                  <a:pt x="215177" y="2827877"/>
                </a:lnTo>
                <a:lnTo>
                  <a:pt x="0" y="0"/>
                </a:lnTo>
                <a:close/>
              </a:path>
            </a:pathLst>
          </a:custGeom>
        </p:spPr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B2139EF-68EF-4CB5-A523-DEA625A0DB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7" y="232656"/>
            <a:ext cx="576064" cy="4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84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72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</p:sldLayoutIdLst>
  <p:hf hdr="0" ftr="0" dt="0"/>
  <p:txStyles>
    <p:titleStyle>
      <a:lvl1pPr marL="0" marR="0" indent="0" algn="l" defTabSz="779252" rtl="0" eaLnBrk="1" fontAlgn="auto" latinLnBrk="0" hangingPunct="1">
        <a:lnSpc>
          <a:spcPct val="100000"/>
        </a:lnSpc>
        <a:spcBef>
          <a:spcPct val="0"/>
        </a:spcBef>
        <a:spcAft>
          <a:spcPts val="256"/>
        </a:spcAft>
        <a:buClrTx/>
        <a:buSzTx/>
        <a:buFontTx/>
        <a:buNone/>
        <a:tabLst/>
        <a:defRPr sz="2000" b="0" kern="1200" cap="all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0" indent="-233776" algn="l" defTabSz="779252" rtl="0" eaLnBrk="1" latinLnBrk="0" hangingPunct="1">
        <a:spcBef>
          <a:spcPts val="0"/>
        </a:spcBef>
        <a:spcAft>
          <a:spcPts val="511"/>
        </a:spcAft>
        <a:buClr>
          <a:schemeClr val="bg2"/>
        </a:buClr>
        <a:buSzPct val="130000"/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1pPr>
      <a:lvl2pPr marL="467551" indent="-233776" algn="l" defTabSz="779252" rtl="0" eaLnBrk="1" latinLnBrk="0" hangingPunct="1">
        <a:spcBef>
          <a:spcPts val="0"/>
        </a:spcBef>
        <a:spcAft>
          <a:spcPts val="511"/>
        </a:spcAft>
        <a:buClr>
          <a:schemeClr val="bg2"/>
        </a:buClr>
        <a:buSzPct val="70000"/>
        <a:buFont typeface="Wingdings" pitchFamily="2" charset="2"/>
        <a:buChar char="Ø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701327" indent="-233776" algn="l" defTabSz="779252" rtl="0" eaLnBrk="1" latinLnBrk="0" hangingPunct="1">
        <a:spcBef>
          <a:spcPts val="0"/>
        </a:spcBef>
        <a:spcAft>
          <a:spcPts val="511"/>
        </a:spcAft>
        <a:buClr>
          <a:schemeClr val="bg2"/>
        </a:buClr>
        <a:buSzPct val="70000"/>
        <a:buFont typeface="Wingdings" pitchFamily="2" charset="2"/>
        <a:buChar char="Ø"/>
        <a:defRPr sz="1000" kern="1200">
          <a:solidFill>
            <a:schemeClr val="tx2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5" pos="249">
          <p15:clr>
            <a:srgbClr val="F26B43"/>
          </p15:clr>
        </p15:guide>
        <p15:guide id="6" pos="5511">
          <p15:clr>
            <a:srgbClr val="F26B43"/>
          </p15:clr>
        </p15:guide>
        <p15:guide id="7" orient="horz" pos="2981">
          <p15:clr>
            <a:srgbClr val="F26B43"/>
          </p15:clr>
        </p15:guide>
        <p15:guide id="9" orient="horz" pos="64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3">
            <a:extLst>
              <a:ext uri="{FF2B5EF4-FFF2-40B4-BE49-F238E27FC236}">
                <a16:creationId xmlns:a16="http://schemas.microsoft.com/office/drawing/2014/main" id="{DF134461-B672-440D-9830-8BB78CEE2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339" y="1815666"/>
            <a:ext cx="7279043" cy="1273002"/>
          </a:xfrm>
        </p:spPr>
        <p:txBody>
          <a:bodyPr/>
          <a:lstStyle/>
          <a:p>
            <a:r>
              <a:rPr lang="ru-RU" sz="2400" dirty="0"/>
              <a:t>Актуальные автоматизированные решения</a:t>
            </a:r>
            <a:br>
              <a:rPr lang="ru-RU" sz="2400" dirty="0"/>
            </a:br>
            <a:r>
              <a:rPr lang="ru-RU" sz="2400" dirty="0"/>
              <a:t>для муниципальных образований в области ведения соглашений и мониторинга результатов предоставления субсидий ЮЛ, ИП, ФЛ - производителям товаров, работ, услуг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CDDB7691-95DC-4C60-9CFF-25A2F5B702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684143D-193D-408B-BB86-4AD350830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91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48">
            <a:extLst>
              <a:ext uri="{FF2B5EF4-FFF2-40B4-BE49-F238E27FC236}">
                <a16:creationId xmlns:a16="http://schemas.microsoft.com/office/drawing/2014/main" id="{EFFE3E32-641F-4FF3-9C8E-C0D682FEACD7}"/>
              </a:ext>
            </a:extLst>
          </p:cNvPr>
          <p:cNvSpPr/>
          <p:nvPr/>
        </p:nvSpPr>
        <p:spPr>
          <a:xfrm>
            <a:off x="432398" y="1041293"/>
            <a:ext cx="3919931" cy="3748755"/>
          </a:xfrm>
          <a:prstGeom prst="roundRect">
            <a:avLst>
              <a:gd name="adj" fmla="val 5622"/>
            </a:avLst>
          </a:prstGeom>
          <a:solidFill>
            <a:schemeClr val="bg1"/>
          </a:solidFill>
          <a:ln w="6480">
            <a:noFill/>
            <a:round/>
            <a:headEnd/>
            <a:tailEnd/>
          </a:ln>
          <a:effectLst>
            <a:outerShdw blurRad="203200" dist="38100" dir="5400000" sx="99000" sy="99000" algn="t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0000" tIns="45000" rIns="90000" bIns="45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dirty="0">
              <a:latin typeface="Arial" charset="0"/>
              <a:ea typeface="SimSun" charset="-122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E344A7E2-B31D-4110-B2F5-C568C0365702}"/>
              </a:ext>
            </a:extLst>
          </p:cNvPr>
          <p:cNvSpPr/>
          <p:nvPr/>
        </p:nvSpPr>
        <p:spPr>
          <a:xfrm>
            <a:off x="306800" y="1308778"/>
            <a:ext cx="279033" cy="279033"/>
          </a:xfrm>
          <a:prstGeom prst="ellipse">
            <a:avLst/>
          </a:prstGeom>
          <a:solidFill>
            <a:schemeClr val="bg1"/>
          </a:solidFill>
          <a:ln w="6480">
            <a:noFill/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F5BD50A-6A04-40B4-AD50-F552D8258788}"/>
              </a:ext>
            </a:extLst>
          </p:cNvPr>
          <p:cNvSpPr/>
          <p:nvPr/>
        </p:nvSpPr>
        <p:spPr>
          <a:xfrm>
            <a:off x="4754880" y="0"/>
            <a:ext cx="4389120" cy="5143500"/>
          </a:xfrm>
          <a:prstGeom prst="rect">
            <a:avLst/>
          </a:prstGeom>
          <a:solidFill>
            <a:srgbClr val="243471"/>
          </a:solidFill>
          <a:ln w="6480">
            <a:noFill/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7" name="Текст 4">
            <a:extLst>
              <a:ext uri="{FF2B5EF4-FFF2-40B4-BE49-F238E27FC236}">
                <a16:creationId xmlns:a16="http://schemas.microsoft.com/office/drawing/2014/main" id="{52A1FE9E-5754-4C92-AF82-FA4A0319A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Текущая проблематика </a:t>
            </a:r>
          </a:p>
          <a:p>
            <a:pPr lvl="0"/>
            <a:endParaRPr lang="ru-RU" dirty="0"/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0B894A36-BEC5-40D5-B82C-861CEEB6A6A6}"/>
              </a:ext>
            </a:extLst>
          </p:cNvPr>
          <p:cNvSpPr txBox="1">
            <a:spLocks/>
          </p:cNvSpPr>
          <p:nvPr/>
        </p:nvSpPr>
        <p:spPr>
          <a:xfrm>
            <a:off x="5815724" y="1003827"/>
            <a:ext cx="2925726" cy="4780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1100" dirty="0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Отсутствие автоматизированного контроля за результатами предоставления субсидий со стороны </a:t>
            </a:r>
            <a:r>
              <a:rPr lang="ru-RU" sz="1100" dirty="0" err="1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ГРБС</a:t>
            </a:r>
            <a:r>
              <a:rPr lang="ru-RU" sz="1100" dirty="0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 и Финансового органа</a:t>
            </a:r>
          </a:p>
        </p:txBody>
      </p:sp>
      <p:sp>
        <p:nvSpPr>
          <p:cNvPr id="38" name="Заголовок 1">
            <a:extLst>
              <a:ext uri="{FF2B5EF4-FFF2-40B4-BE49-F238E27FC236}">
                <a16:creationId xmlns:a16="http://schemas.microsoft.com/office/drawing/2014/main" id="{3378CB49-619B-43AE-9491-487FE52E507C}"/>
              </a:ext>
            </a:extLst>
          </p:cNvPr>
          <p:cNvSpPr txBox="1">
            <a:spLocks/>
          </p:cNvSpPr>
          <p:nvPr/>
        </p:nvSpPr>
        <p:spPr>
          <a:xfrm>
            <a:off x="5815724" y="1939919"/>
            <a:ext cx="2864626" cy="734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1100" dirty="0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Отсутствие автоматизированных контролей на </a:t>
            </a:r>
            <a:r>
              <a:rPr lang="ru-RU" sz="1100" dirty="0" err="1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непревышение</a:t>
            </a:r>
            <a:r>
              <a:rPr lang="ru-RU" sz="1100" dirty="0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 БА и ЛБО на этапах формирования и согласования соглашений</a:t>
            </a:r>
          </a:p>
        </p:txBody>
      </p:sp>
      <p:sp>
        <p:nvSpPr>
          <p:cNvPr id="39" name="Заголовок 1">
            <a:extLst>
              <a:ext uri="{FF2B5EF4-FFF2-40B4-BE49-F238E27FC236}">
                <a16:creationId xmlns:a16="http://schemas.microsoft.com/office/drawing/2014/main" id="{C2F9B023-234F-4C98-9A5A-1092DEA548F3}"/>
              </a:ext>
            </a:extLst>
          </p:cNvPr>
          <p:cNvSpPr txBox="1">
            <a:spLocks/>
          </p:cNvSpPr>
          <p:nvPr/>
        </p:nvSpPr>
        <p:spPr>
          <a:xfrm>
            <a:off x="5815724" y="3745515"/>
            <a:ext cx="2611907" cy="6711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1100" dirty="0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Дополнительные затраты на расходные материалы и логистику, обусловленные бумажным документооборотом</a:t>
            </a:r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D9BCB1E6-C3F7-42AB-8944-C9C9F290FD6C}"/>
              </a:ext>
            </a:extLst>
          </p:cNvPr>
          <p:cNvSpPr txBox="1">
            <a:spLocks/>
          </p:cNvSpPr>
          <p:nvPr/>
        </p:nvSpPr>
        <p:spPr>
          <a:xfrm>
            <a:off x="5815724" y="2846466"/>
            <a:ext cx="3001474" cy="734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1100" dirty="0">
                <a:solidFill>
                  <a:schemeClr val="bg1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rPr>
              <a:t>Высокая трудоемкость и организационные сложности со сбором и обработкой данных для анализа и формирования отчетности по субсидиям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BEB7D0-307E-435C-863D-D2839D8735F7}"/>
              </a:ext>
            </a:extLst>
          </p:cNvPr>
          <p:cNvSpPr/>
          <p:nvPr/>
        </p:nvSpPr>
        <p:spPr>
          <a:xfrm>
            <a:off x="630390" y="1255062"/>
            <a:ext cx="35262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</a:pPr>
            <a:r>
              <a:rPr lang="ru-RU" sz="140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Приказ Минфина России от 29.09.2021 138н обязывает ФО и ГРБС МО проводить мониторинг достижения результатов предоставления субсидий, предоставляемых из местного бюджета субсидий ЮЛ, ИП, ФЛ-производителям товаров, работ, услуг, в том числе грантов в форме субсидий.</a:t>
            </a:r>
          </a:p>
          <a:p>
            <a:endParaRPr lang="ru-RU" sz="1400" dirty="0">
              <a:solidFill>
                <a:schemeClr val="tx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40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Информация о мониторинге достижения результатов предоставления субсидии формируется ФО МО в муниципальных информационных системах, в случае заключения соответствующих соглашений не в системе "Электронный бюджет". </a:t>
            </a:r>
          </a:p>
          <a:p>
            <a:pPr indent="0">
              <a:buNone/>
            </a:pP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24A4FB26-6B34-4BDD-9CAD-CAA9C44C3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6790" y="1111069"/>
            <a:ext cx="499011" cy="38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97E9E287-94E3-4642-9968-1739786B034C}"/>
              </a:ext>
            </a:extLst>
          </p:cNvPr>
          <p:cNvSpPr/>
          <p:nvPr/>
        </p:nvSpPr>
        <p:spPr>
          <a:xfrm>
            <a:off x="5189789" y="1041294"/>
            <a:ext cx="526013" cy="526013"/>
          </a:xfrm>
          <a:prstGeom prst="ellipse">
            <a:avLst/>
          </a:prstGeom>
          <a:noFill/>
          <a:ln w="9525">
            <a:solidFill>
              <a:srgbClr val="FD4239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DB83EB8A-7B59-4AEF-A925-41A313871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849" y="2047923"/>
            <a:ext cx="499011" cy="38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42" name="Овал 41">
            <a:extLst>
              <a:ext uri="{FF2B5EF4-FFF2-40B4-BE49-F238E27FC236}">
                <a16:creationId xmlns:a16="http://schemas.microsoft.com/office/drawing/2014/main" id="{5B5BED6E-3725-447A-B72F-FD058AD066A6}"/>
              </a:ext>
            </a:extLst>
          </p:cNvPr>
          <p:cNvSpPr/>
          <p:nvPr/>
        </p:nvSpPr>
        <p:spPr>
          <a:xfrm>
            <a:off x="5188848" y="1978148"/>
            <a:ext cx="526013" cy="526013"/>
          </a:xfrm>
          <a:prstGeom prst="ellipse">
            <a:avLst/>
          </a:prstGeom>
          <a:noFill/>
          <a:ln w="9525">
            <a:solidFill>
              <a:srgbClr val="FD4239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44" name="TextBox 9">
            <a:extLst>
              <a:ext uri="{FF2B5EF4-FFF2-40B4-BE49-F238E27FC236}">
                <a16:creationId xmlns:a16="http://schemas.microsoft.com/office/drawing/2014/main" id="{E0E4A6AA-47C6-48F6-B4A4-31895FB04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849" y="2943869"/>
            <a:ext cx="499011" cy="38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2E5CF985-6E5E-4C11-95A6-A38880E8BA19}"/>
              </a:ext>
            </a:extLst>
          </p:cNvPr>
          <p:cNvSpPr/>
          <p:nvPr/>
        </p:nvSpPr>
        <p:spPr>
          <a:xfrm>
            <a:off x="5188848" y="2874094"/>
            <a:ext cx="526013" cy="526013"/>
          </a:xfrm>
          <a:prstGeom prst="ellipse">
            <a:avLst/>
          </a:prstGeom>
          <a:noFill/>
          <a:ln w="9525">
            <a:solidFill>
              <a:srgbClr val="FD4239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47" name="TextBox 9">
            <a:extLst>
              <a:ext uri="{FF2B5EF4-FFF2-40B4-BE49-F238E27FC236}">
                <a16:creationId xmlns:a16="http://schemas.microsoft.com/office/drawing/2014/main" id="{A37FAB83-4B68-405E-B94B-468C29467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849" y="3863822"/>
            <a:ext cx="499011" cy="38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A6358442-2046-4B5F-B812-C815193C35B8}"/>
              </a:ext>
            </a:extLst>
          </p:cNvPr>
          <p:cNvSpPr/>
          <p:nvPr/>
        </p:nvSpPr>
        <p:spPr>
          <a:xfrm>
            <a:off x="5188848" y="3794047"/>
            <a:ext cx="526013" cy="526013"/>
          </a:xfrm>
          <a:prstGeom prst="ellipse">
            <a:avLst/>
          </a:prstGeom>
          <a:noFill/>
          <a:ln w="9525">
            <a:solidFill>
              <a:srgbClr val="FD4239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23C13A7C-50D3-43DE-B3B4-1A18744BF938}"/>
              </a:ext>
            </a:extLst>
          </p:cNvPr>
          <p:cNvSpPr/>
          <p:nvPr/>
        </p:nvSpPr>
        <p:spPr>
          <a:xfrm rot="16200000">
            <a:off x="8680463" y="4679963"/>
            <a:ext cx="36000" cy="891072"/>
          </a:xfrm>
          <a:prstGeom prst="rect">
            <a:avLst/>
          </a:prstGeom>
          <a:solidFill>
            <a:srgbClr val="ED3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D3331"/>
              </a:solidFill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DCC06710-3A7D-436A-9518-7636313623DA}"/>
              </a:ext>
            </a:extLst>
          </p:cNvPr>
          <p:cNvSpPr/>
          <p:nvPr/>
        </p:nvSpPr>
        <p:spPr>
          <a:xfrm>
            <a:off x="9107999" y="4252428"/>
            <a:ext cx="36000" cy="891072"/>
          </a:xfrm>
          <a:prstGeom prst="rect">
            <a:avLst/>
          </a:prstGeom>
          <a:solidFill>
            <a:srgbClr val="ED3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ED3331"/>
              </a:solidFill>
            </a:endParaRPr>
          </a:p>
        </p:txBody>
      </p:sp>
      <p:sp>
        <p:nvSpPr>
          <p:cNvPr id="51" name="Номер слайда 3">
            <a:extLst>
              <a:ext uri="{FF2B5EF4-FFF2-40B4-BE49-F238E27FC236}">
                <a16:creationId xmlns:a16="http://schemas.microsoft.com/office/drawing/2014/main" id="{36442073-5723-4538-AA1C-DCE5229C94A1}"/>
              </a:ext>
            </a:extLst>
          </p:cNvPr>
          <p:cNvSpPr txBox="1">
            <a:spLocks/>
          </p:cNvSpPr>
          <p:nvPr/>
        </p:nvSpPr>
        <p:spPr>
          <a:xfrm>
            <a:off x="8685475" y="4623978"/>
            <a:ext cx="387025" cy="273844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900" b="0" kern="1200" spc="0" baseline="0" smtClean="0">
                <a:solidFill>
                  <a:srgbClr val="171C30"/>
                </a:solidFill>
                <a:latin typeface="Segoe UI Light" panose="020B0502040204020203" pitchFamily="34" charset="0"/>
                <a:ea typeface="PT Root UI" panose="020B0303020202020204" pitchFamily="34" charset="-52"/>
                <a:cs typeface="Segoe UI Light" panose="020B0502040204020203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511"/>
              </a:spcAft>
              <a:buClr>
                <a:schemeClr val="bg2"/>
              </a:buClr>
              <a:buSzPct val="130000"/>
            </a:pPr>
            <a:fld id="{AE3344E4-5E8A-4F97-8707-05640C78D158}" type="slidenum">
              <a:rPr lang="ru-RU" sz="1000">
                <a:solidFill>
                  <a:schemeClr val="bg1"/>
                </a:solidFill>
              </a:rPr>
              <a:pPr>
                <a:lnSpc>
                  <a:spcPct val="150000"/>
                </a:lnSpc>
                <a:spcAft>
                  <a:spcPts val="511"/>
                </a:spcAft>
                <a:buClr>
                  <a:schemeClr val="bg2"/>
                </a:buClr>
                <a:buSzPct val="130000"/>
              </a:pPr>
              <a:t>1</a:t>
            </a:fld>
            <a:endParaRPr lang="ru-RU" sz="1000" dirty="0">
              <a:solidFill>
                <a:schemeClr val="bg1"/>
              </a:solidFill>
            </a:endParaRPr>
          </a:p>
        </p:txBody>
      </p:sp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D09C4A73-A34B-43C7-97CD-36A809D2F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454" y="232656"/>
            <a:ext cx="576064" cy="405232"/>
          </a:xfrm>
          <a:prstGeom prst="rect">
            <a:avLst/>
          </a:prstGeom>
        </p:spPr>
      </p:pic>
      <p:sp>
        <p:nvSpPr>
          <p:cNvPr id="54" name="Shape 3938">
            <a:extLst>
              <a:ext uri="{FF2B5EF4-FFF2-40B4-BE49-F238E27FC236}">
                <a16:creationId xmlns:a16="http://schemas.microsoft.com/office/drawing/2014/main" id="{FED235A9-F036-4E1F-A07F-F1D550DDF3A7}"/>
              </a:ext>
            </a:extLst>
          </p:cNvPr>
          <p:cNvSpPr/>
          <p:nvPr/>
        </p:nvSpPr>
        <p:spPr>
          <a:xfrm>
            <a:off x="306800" y="130877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9674" y="5053"/>
                </a:moveTo>
                <a:cubicBezTo>
                  <a:pt x="9585" y="4965"/>
                  <a:pt x="9462" y="4909"/>
                  <a:pt x="9327" y="4909"/>
                </a:cubicBezTo>
                <a:cubicBezTo>
                  <a:pt x="9056" y="4909"/>
                  <a:pt x="8836" y="5130"/>
                  <a:pt x="8836" y="5400"/>
                </a:cubicBezTo>
                <a:cubicBezTo>
                  <a:pt x="8836" y="5536"/>
                  <a:pt x="8891" y="5659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2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3" y="11059"/>
                  <a:pt x="14727" y="10936"/>
                  <a:pt x="14727" y="10800"/>
                </a:cubicBezTo>
                <a:cubicBezTo>
                  <a:pt x="14727" y="10665"/>
                  <a:pt x="14673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ED2228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6641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>
            <a:extLst>
              <a:ext uri="{FF2B5EF4-FFF2-40B4-BE49-F238E27FC236}">
                <a16:creationId xmlns:a16="http://schemas.microsoft.com/office/drawing/2014/main" id="{52A1FE9E-5754-4C92-AF82-FA4A0319A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ru-RU" dirty="0"/>
              <a:t>Функциональные возможности решения</a:t>
            </a:r>
          </a:p>
          <a:p>
            <a:pPr lvl="0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B25D45-8E92-44D8-93DB-B69C9E10C263}"/>
              </a:ext>
            </a:extLst>
          </p:cNvPr>
          <p:cNvSpPr txBox="1"/>
          <p:nvPr/>
        </p:nvSpPr>
        <p:spPr>
          <a:xfrm>
            <a:off x="905654" y="1031728"/>
            <a:ext cx="348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</a:rPr>
              <a:t>Ведение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реестра субсидий </a:t>
            </a:r>
            <a:r>
              <a:rPr lang="ru-RU" sz="1200" dirty="0">
                <a:solidFill>
                  <a:schemeClr val="tx2"/>
                </a:solidFill>
              </a:rPr>
              <a:t>с основными </a:t>
            </a:r>
          </a:p>
          <a:p>
            <a:r>
              <a:rPr lang="ru-RU" sz="1200" dirty="0">
                <a:solidFill>
                  <a:schemeClr val="tx2"/>
                </a:solidFill>
              </a:rPr>
              <a:t>параметрами субсидий, предусмотренными</a:t>
            </a:r>
          </a:p>
          <a:p>
            <a:r>
              <a:rPr lang="ru-RU" sz="1200" dirty="0">
                <a:solidFill>
                  <a:schemeClr val="tx2"/>
                </a:solidFill>
              </a:rPr>
              <a:t>порядками предоставления субсидий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F3014C-4D61-416D-88AA-F37B8BFE7D16}"/>
              </a:ext>
            </a:extLst>
          </p:cNvPr>
          <p:cNvSpPr txBox="1"/>
          <p:nvPr/>
        </p:nvSpPr>
        <p:spPr>
          <a:xfrm>
            <a:off x="905654" y="2817884"/>
            <a:ext cx="3442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</a:rPr>
              <a:t>Возможность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согласования соглашений</a:t>
            </a:r>
          </a:p>
          <a:p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 каждой из сторон с наложением </a:t>
            </a:r>
            <a:r>
              <a:rPr lang="ru-RU" sz="1200" dirty="0" err="1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ЭП</a:t>
            </a:r>
            <a:endParaRPr lang="ru-RU" sz="1200" dirty="0">
              <a:solidFill>
                <a:schemeClr val="tx2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 </a:t>
            </a:r>
            <a:r>
              <a:rPr lang="ru-RU" sz="1200" b="1" dirty="0">
                <a:solidFill>
                  <a:schemeClr val="tx2"/>
                </a:solidFill>
              </a:rPr>
              <a:t>утверждения </a:t>
            </a:r>
            <a:r>
              <a:rPr lang="ru-RU" sz="1200" dirty="0">
                <a:solidFill>
                  <a:schemeClr val="tx2"/>
                </a:solidFill>
              </a:rPr>
              <a:t>документов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 электронном виде </a:t>
            </a:r>
            <a:r>
              <a:rPr lang="ru-RU" sz="1200" dirty="0">
                <a:solidFill>
                  <a:schemeClr val="tx2"/>
                </a:solidFill>
              </a:rPr>
              <a:t>через интерфейс системы</a:t>
            </a:r>
            <a:endParaRPr lang="ru-RU" sz="1200" b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706E68-B3DA-45A2-959D-9E805BD7B263}"/>
              </a:ext>
            </a:extLst>
          </p:cNvPr>
          <p:cNvSpPr txBox="1"/>
          <p:nvPr/>
        </p:nvSpPr>
        <p:spPr>
          <a:xfrm>
            <a:off x="905655" y="3892456"/>
            <a:ext cx="3617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Формирование печатных форм соглашений</a:t>
            </a:r>
          </a:p>
          <a:p>
            <a:pPr>
              <a:defRPr/>
            </a:pP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 отчетности по соглашениям по формам </a:t>
            </a:r>
            <a:r>
              <a:rPr lang="ru-RU" sz="1200" dirty="0">
                <a:solidFill>
                  <a:schemeClr val="tx2"/>
                </a:solidFill>
              </a:rPr>
              <a:t>согласно приказу МФ РФ от 30.11.2021г.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№ 199н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AF0735-FEB8-48A6-8D1A-5E4777C6FF70}"/>
              </a:ext>
            </a:extLst>
          </p:cNvPr>
          <p:cNvSpPr txBox="1"/>
          <p:nvPr/>
        </p:nvSpPr>
        <p:spPr>
          <a:xfrm>
            <a:off x="905654" y="1943182"/>
            <a:ext cx="348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Формирование и ведение соглашений</a:t>
            </a:r>
          </a:p>
          <a:p>
            <a:r>
              <a:rPr lang="ru-RU" sz="1200" dirty="0">
                <a:solidFill>
                  <a:schemeClr val="tx2"/>
                </a:solidFill>
              </a:rPr>
              <a:t>с каждым получателем субсидии, в т.ч. планов мероприятий</a:t>
            </a:r>
            <a:endParaRPr lang="ru-RU" sz="1200" b="1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706E68-B3DA-45A2-959D-9E805BD7B263}"/>
              </a:ext>
            </a:extLst>
          </p:cNvPr>
          <p:cNvSpPr txBox="1"/>
          <p:nvPr/>
        </p:nvSpPr>
        <p:spPr>
          <a:xfrm>
            <a:off x="5270796" y="3232885"/>
            <a:ext cx="3515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Проведение ФО и ГРБС мониторинга </a:t>
            </a:r>
            <a:r>
              <a:rPr lang="ru-RU" sz="1200" dirty="0">
                <a:solidFill>
                  <a:schemeClr val="tx2"/>
                </a:solidFill>
              </a:rPr>
              <a:t>достижения результатов предоставления субсидии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 отдельном АРМ с возможностями </a:t>
            </a:r>
            <a:r>
              <a:rPr lang="ru-RU" sz="1200" dirty="0">
                <a:solidFill>
                  <a:schemeClr val="tx2"/>
                </a:solidFill>
              </a:rPr>
              <a:t>визуализации событий, связанных с нарушением контрольных сроков, недостижением результатов, и просмотра исходных отчетных документов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F3014C-4D61-416D-88AA-F37B8BFE7D16}"/>
              </a:ext>
            </a:extLst>
          </p:cNvPr>
          <p:cNvSpPr txBox="1"/>
          <p:nvPr/>
        </p:nvSpPr>
        <p:spPr>
          <a:xfrm>
            <a:off x="5270796" y="1943182"/>
            <a:ext cx="3612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>
                <a:solidFill>
                  <a:schemeClr val="tx2"/>
                </a:solidFill>
              </a:rPr>
              <a:t>Формирование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отчетных форм в рамках мониторинга </a:t>
            </a:r>
            <a:r>
              <a:rPr lang="ru-RU" sz="1200" dirty="0">
                <a:solidFill>
                  <a:schemeClr val="tx2"/>
                </a:solidFill>
              </a:rPr>
              <a:t>результатов предоставления субсидий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 соответствии с </a:t>
            </a:r>
            <a:r>
              <a:rPr lang="ru-RU" sz="1200" dirty="0">
                <a:solidFill>
                  <a:schemeClr val="tx2"/>
                </a:solidFill>
              </a:rPr>
              <a:t>требованиями Приказа МФ РФ</a:t>
            </a:r>
          </a:p>
          <a:p>
            <a:pPr lvl="0"/>
            <a:r>
              <a:rPr lang="ru-RU" sz="1200" dirty="0">
                <a:solidFill>
                  <a:schemeClr val="tx2"/>
                </a:solidFill>
              </a:rPr>
              <a:t>от 29.09.2021г. </a:t>
            </a:r>
            <a:r>
              <a:rPr lang="ru-RU" sz="1200" b="1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№ 138н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70796" y="1031728"/>
            <a:ext cx="4007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solidFill>
                  <a:schemeClr val="tx2"/>
                </a:solidFill>
              </a:rPr>
              <a:t>Возможность </a:t>
            </a:r>
            <a:r>
              <a:rPr lang="ru-RU" sz="1200" dirty="0">
                <a:solidFill>
                  <a:schemeClr val="tx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формирования печатных форм соглашений по формам, утвержденным региональными и местными НПА</a:t>
            </a:r>
          </a:p>
        </p:txBody>
      </p:sp>
      <p:sp>
        <p:nvSpPr>
          <p:cNvPr id="22" name="1">
            <a:extLst>
              <a:ext uri="{FF2B5EF4-FFF2-40B4-BE49-F238E27FC236}">
                <a16:creationId xmlns:a16="http://schemas.microsoft.com/office/drawing/2014/main" id="{B7D9969A-1561-4EC6-9B8E-636F3F98645E}"/>
              </a:ext>
            </a:extLst>
          </p:cNvPr>
          <p:cNvSpPr/>
          <p:nvPr/>
        </p:nvSpPr>
        <p:spPr>
          <a:xfrm>
            <a:off x="378114" y="1109102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sz="1800" b="1" dirty="0">
                <a:solidFill>
                  <a:srgbClr val="103166"/>
                </a:solidFill>
              </a:rPr>
              <a:t>1</a:t>
            </a:r>
          </a:p>
        </p:txBody>
      </p:sp>
      <p:sp>
        <p:nvSpPr>
          <p:cNvPr id="23" name="1">
            <a:extLst>
              <a:ext uri="{FF2B5EF4-FFF2-40B4-BE49-F238E27FC236}">
                <a16:creationId xmlns:a16="http://schemas.microsoft.com/office/drawing/2014/main" id="{C5AC258D-F28E-410F-BF59-C7B464DEAB8C}"/>
              </a:ext>
            </a:extLst>
          </p:cNvPr>
          <p:cNvSpPr/>
          <p:nvPr/>
        </p:nvSpPr>
        <p:spPr>
          <a:xfrm>
            <a:off x="378114" y="2020556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lang="ru-RU" sz="1800" b="1" dirty="0">
                <a:solidFill>
                  <a:srgbClr val="103166"/>
                </a:solidFill>
              </a:rPr>
              <a:t>2</a:t>
            </a:r>
            <a:endParaRPr sz="1800" b="1" dirty="0">
              <a:solidFill>
                <a:srgbClr val="103166"/>
              </a:solidFill>
            </a:endParaRPr>
          </a:p>
        </p:txBody>
      </p:sp>
      <p:sp>
        <p:nvSpPr>
          <p:cNvPr id="24" name="1">
            <a:extLst>
              <a:ext uri="{FF2B5EF4-FFF2-40B4-BE49-F238E27FC236}">
                <a16:creationId xmlns:a16="http://schemas.microsoft.com/office/drawing/2014/main" id="{F4CEA338-0869-45E3-A835-047047E66CC0}"/>
              </a:ext>
            </a:extLst>
          </p:cNvPr>
          <p:cNvSpPr/>
          <p:nvPr/>
        </p:nvSpPr>
        <p:spPr>
          <a:xfrm>
            <a:off x="378114" y="2895258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lang="ru-RU" sz="1800" b="1" dirty="0">
                <a:solidFill>
                  <a:srgbClr val="103166"/>
                </a:solidFill>
              </a:rPr>
              <a:t>3</a:t>
            </a:r>
            <a:endParaRPr sz="1800" b="1" dirty="0">
              <a:solidFill>
                <a:srgbClr val="103166"/>
              </a:solidFill>
            </a:endParaRPr>
          </a:p>
        </p:txBody>
      </p:sp>
      <p:sp>
        <p:nvSpPr>
          <p:cNvPr id="26" name="1">
            <a:extLst>
              <a:ext uri="{FF2B5EF4-FFF2-40B4-BE49-F238E27FC236}">
                <a16:creationId xmlns:a16="http://schemas.microsoft.com/office/drawing/2014/main" id="{A2E92023-D94D-4330-8888-DC0822018312}"/>
              </a:ext>
            </a:extLst>
          </p:cNvPr>
          <p:cNvSpPr/>
          <p:nvPr/>
        </p:nvSpPr>
        <p:spPr>
          <a:xfrm>
            <a:off x="378114" y="3969830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lang="ru-RU" sz="1800" b="1" dirty="0">
                <a:solidFill>
                  <a:srgbClr val="103166"/>
                </a:solidFill>
              </a:rPr>
              <a:t>4</a:t>
            </a:r>
            <a:endParaRPr sz="1800" b="1" dirty="0">
              <a:solidFill>
                <a:srgbClr val="103166"/>
              </a:solidFill>
            </a:endParaRPr>
          </a:p>
        </p:txBody>
      </p:sp>
      <p:sp>
        <p:nvSpPr>
          <p:cNvPr id="27" name="1">
            <a:extLst>
              <a:ext uri="{FF2B5EF4-FFF2-40B4-BE49-F238E27FC236}">
                <a16:creationId xmlns:a16="http://schemas.microsoft.com/office/drawing/2014/main" id="{316C39A7-BCC0-46E7-9459-7DE9A26C2A47}"/>
              </a:ext>
            </a:extLst>
          </p:cNvPr>
          <p:cNvSpPr/>
          <p:nvPr/>
        </p:nvSpPr>
        <p:spPr>
          <a:xfrm>
            <a:off x="4743256" y="1109102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lang="ru-RU" sz="1800" b="1" dirty="0">
                <a:solidFill>
                  <a:srgbClr val="103166"/>
                </a:solidFill>
              </a:rPr>
              <a:t>5</a:t>
            </a:r>
            <a:endParaRPr sz="1800" b="1" dirty="0">
              <a:solidFill>
                <a:srgbClr val="103166"/>
              </a:solidFill>
            </a:endParaRPr>
          </a:p>
        </p:txBody>
      </p:sp>
      <p:sp>
        <p:nvSpPr>
          <p:cNvPr id="28" name="1">
            <a:extLst>
              <a:ext uri="{FF2B5EF4-FFF2-40B4-BE49-F238E27FC236}">
                <a16:creationId xmlns:a16="http://schemas.microsoft.com/office/drawing/2014/main" id="{C48A15D4-526D-4BD7-897A-9732316B316D}"/>
              </a:ext>
            </a:extLst>
          </p:cNvPr>
          <p:cNvSpPr/>
          <p:nvPr/>
        </p:nvSpPr>
        <p:spPr>
          <a:xfrm>
            <a:off x="4743256" y="2020556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lang="ru-RU" sz="1800" b="1" dirty="0">
                <a:solidFill>
                  <a:srgbClr val="103166"/>
                </a:solidFill>
              </a:rPr>
              <a:t>6</a:t>
            </a:r>
            <a:endParaRPr sz="1800" b="1" dirty="0">
              <a:solidFill>
                <a:srgbClr val="103166"/>
              </a:solidFill>
            </a:endParaRPr>
          </a:p>
        </p:txBody>
      </p:sp>
      <p:sp>
        <p:nvSpPr>
          <p:cNvPr id="29" name="1">
            <a:extLst>
              <a:ext uri="{FF2B5EF4-FFF2-40B4-BE49-F238E27FC236}">
                <a16:creationId xmlns:a16="http://schemas.microsoft.com/office/drawing/2014/main" id="{745A8A40-F27F-49F2-BFDD-897CAC4AEFDD}"/>
              </a:ext>
            </a:extLst>
          </p:cNvPr>
          <p:cNvSpPr/>
          <p:nvPr/>
        </p:nvSpPr>
        <p:spPr>
          <a:xfrm>
            <a:off x="4743256" y="3310259"/>
            <a:ext cx="504386" cy="504386"/>
          </a:xfrm>
          <a:prstGeom prst="ellipse">
            <a:avLst/>
          </a:prstGeom>
          <a:solidFill>
            <a:srgbClr val="E3E8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ctr">
              <a:defRPr sz="5000" spc="0">
                <a:solidFill>
                  <a:srgbClr val="FFFFFF"/>
                </a:solidFill>
              </a:defRPr>
            </a:lvl1pPr>
          </a:lstStyle>
          <a:p>
            <a:r>
              <a:rPr lang="ru-RU" sz="1800" b="1" dirty="0">
                <a:solidFill>
                  <a:srgbClr val="103166"/>
                </a:solidFill>
              </a:rPr>
              <a:t>7</a:t>
            </a:r>
            <a:endParaRPr sz="1800" b="1" dirty="0">
              <a:solidFill>
                <a:srgbClr val="1031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9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>
            <a:extLst>
              <a:ext uri="{FF2B5EF4-FFF2-40B4-BE49-F238E27FC236}">
                <a16:creationId xmlns:a16="http://schemas.microsoft.com/office/drawing/2014/main" id="{52C0F4B4-DD38-4EB3-BDB2-543DECA4FD41}"/>
              </a:ext>
            </a:extLst>
          </p:cNvPr>
          <p:cNvGrpSpPr/>
          <p:nvPr/>
        </p:nvGrpSpPr>
        <p:grpSpPr>
          <a:xfrm>
            <a:off x="324970" y="723901"/>
            <a:ext cx="8438029" cy="3958405"/>
            <a:chOff x="152400" y="723900"/>
            <a:chExt cx="8831580" cy="4368886"/>
          </a:xfrm>
        </p:grpSpPr>
        <p:sp>
          <p:nvSpPr>
            <p:cNvPr id="6" name="Прямоугольник: скругленные углы 5">
              <a:extLst>
                <a:ext uri="{FF2B5EF4-FFF2-40B4-BE49-F238E27FC236}">
                  <a16:creationId xmlns:a16="http://schemas.microsoft.com/office/drawing/2014/main" id="{E2724996-2DEC-48DE-B098-AE24701C677C}"/>
                </a:ext>
              </a:extLst>
            </p:cNvPr>
            <p:cNvSpPr/>
            <p:nvPr/>
          </p:nvSpPr>
          <p:spPr>
            <a:xfrm>
              <a:off x="152400" y="723900"/>
              <a:ext cx="8831580" cy="2240280"/>
            </a:xfrm>
            <a:prstGeom prst="roundRect">
              <a:avLst>
                <a:gd name="adj" fmla="val 6123"/>
              </a:avLst>
            </a:prstGeom>
            <a:noFill/>
            <a:ln w="6480">
              <a:solidFill>
                <a:srgbClr val="E21318"/>
              </a:solidFill>
              <a:round/>
              <a:headEnd/>
              <a:tailEnd/>
            </a:ln>
            <a:effectLst/>
          </p:spPr>
          <p:txBody>
            <a:bodyPr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  <p:sp>
          <p:nvSpPr>
            <p:cNvPr id="53" name="Прямоугольник: скругленные углы 52">
              <a:extLst>
                <a:ext uri="{FF2B5EF4-FFF2-40B4-BE49-F238E27FC236}">
                  <a16:creationId xmlns:a16="http://schemas.microsoft.com/office/drawing/2014/main" id="{F341720B-D3CC-47AF-B4CF-5737936C4F37}"/>
                </a:ext>
              </a:extLst>
            </p:cNvPr>
            <p:cNvSpPr/>
            <p:nvPr/>
          </p:nvSpPr>
          <p:spPr>
            <a:xfrm>
              <a:off x="152400" y="3086790"/>
              <a:ext cx="8831580" cy="2005996"/>
            </a:xfrm>
            <a:prstGeom prst="roundRect">
              <a:avLst>
                <a:gd name="adj" fmla="val 6123"/>
              </a:avLst>
            </a:prstGeom>
            <a:noFill/>
            <a:ln w="6480">
              <a:solidFill>
                <a:srgbClr val="07E3C0"/>
              </a:solidFill>
              <a:round/>
              <a:headEnd/>
              <a:tailEnd/>
            </a:ln>
            <a:effectLst/>
          </p:spPr>
          <p:txBody>
            <a:bodyPr wrap="square"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</p:grpSp>
      <p:sp>
        <p:nvSpPr>
          <p:cNvPr id="7" name="Текст 4">
            <a:extLst>
              <a:ext uri="{FF2B5EF4-FFF2-40B4-BE49-F238E27FC236}">
                <a16:creationId xmlns:a16="http://schemas.microsoft.com/office/drawing/2014/main" id="{52A1FE9E-5754-4C92-AF82-FA4A0319A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Общая схема решения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73BF3148-7763-40B5-BCEF-B15BFDED0B9D}"/>
              </a:ext>
            </a:extLst>
          </p:cNvPr>
          <p:cNvSpPr/>
          <p:nvPr/>
        </p:nvSpPr>
        <p:spPr>
          <a:xfrm>
            <a:off x="428720" y="2001045"/>
            <a:ext cx="223200" cy="223200"/>
          </a:xfrm>
          <a:prstGeom prst="ellipse">
            <a:avLst/>
          </a:prstGeom>
          <a:noFill/>
          <a:ln w="12700">
            <a:solidFill>
              <a:srgbClr val="07E3C0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8517896-6820-41E2-A147-3EB6D6674146}"/>
              </a:ext>
            </a:extLst>
          </p:cNvPr>
          <p:cNvSpPr/>
          <p:nvPr/>
        </p:nvSpPr>
        <p:spPr>
          <a:xfrm>
            <a:off x="822960" y="1615440"/>
            <a:ext cx="1487972" cy="994410"/>
          </a:xfrm>
          <a:prstGeom prst="round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645678-7D79-481A-BB36-6129FB3EC27E}"/>
              </a:ext>
            </a:extLst>
          </p:cNvPr>
          <p:cNvSpPr txBox="1"/>
          <p:nvPr/>
        </p:nvSpPr>
        <p:spPr>
          <a:xfrm>
            <a:off x="861060" y="1681758"/>
            <a:ext cx="1449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Сформировать, провести предварительные контроли и подписать соглашение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D5C55F-FB55-4551-9F34-779E843CF8DB}"/>
              </a:ext>
            </a:extLst>
          </p:cNvPr>
          <p:cNvSpPr txBox="1"/>
          <p:nvPr/>
        </p:nvSpPr>
        <p:spPr>
          <a:xfrm>
            <a:off x="516031" y="859959"/>
            <a:ext cx="1661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>
                <a:solidFill>
                  <a:srgbClr val="1031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ГРБС</a:t>
            </a:r>
            <a:endParaRPr lang="ru-RU" sz="1000" dirty="0">
              <a:solidFill>
                <a:srgbClr val="10316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E40C6B-480A-446B-82D9-5D73A58B71E2}"/>
              </a:ext>
            </a:extLst>
          </p:cNvPr>
          <p:cNvSpPr txBox="1"/>
          <p:nvPr/>
        </p:nvSpPr>
        <p:spPr>
          <a:xfrm>
            <a:off x="1840640" y="865713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</a:rPr>
              <a:t>Формируется соглашение между ГРБС и получателем субсидии</a:t>
            </a:r>
            <a:r>
              <a:rPr lang="en-US" sz="800" dirty="0">
                <a:solidFill>
                  <a:schemeClr val="tx2"/>
                </a:solidFill>
              </a:rPr>
              <a:t>/</a:t>
            </a:r>
            <a:r>
              <a:rPr lang="ru-RU" sz="800" dirty="0">
                <a:solidFill>
                  <a:schemeClr val="tx2"/>
                </a:solidFill>
              </a:rPr>
              <a:t>гранта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4757B7A-9EB1-4967-979A-F8845C2D5097}"/>
              </a:ext>
            </a:extLst>
          </p:cNvPr>
          <p:cNvSpPr/>
          <p:nvPr/>
        </p:nvSpPr>
        <p:spPr>
          <a:xfrm>
            <a:off x="1813560" y="840096"/>
            <a:ext cx="1661160" cy="542935"/>
          </a:xfrm>
          <a:prstGeom prst="roundRect">
            <a:avLst/>
          </a:prstGeom>
          <a:noFill/>
          <a:ln w="6480">
            <a:solidFill>
              <a:srgbClr val="8D99AE"/>
            </a:solidFill>
            <a:prstDash val="dash"/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cxnSp>
        <p:nvCxnSpPr>
          <p:cNvPr id="16" name="Соединитель: уступ 15">
            <a:extLst>
              <a:ext uri="{FF2B5EF4-FFF2-40B4-BE49-F238E27FC236}">
                <a16:creationId xmlns:a16="http://schemas.microsoft.com/office/drawing/2014/main" id="{A9F60455-A785-417D-885E-86BBDDEB4709}"/>
              </a:ext>
            </a:extLst>
          </p:cNvPr>
          <p:cNvCxnSpPr>
            <a:cxnSpLocks/>
            <a:stCxn id="9" idx="0"/>
            <a:endCxn id="13" idx="1"/>
          </p:cNvCxnSpPr>
          <p:nvPr/>
        </p:nvCxnSpPr>
        <p:spPr>
          <a:xfrm rot="5400000" flipH="1" flipV="1">
            <a:off x="1438315" y="1240195"/>
            <a:ext cx="503876" cy="246614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69E937B7-ED26-44FA-8C29-A3BFD59746E2}"/>
              </a:ext>
            </a:extLst>
          </p:cNvPr>
          <p:cNvCxnSpPr>
            <a:cxnSpLocks/>
            <a:stCxn id="5" idx="6"/>
            <a:endCxn id="9" idx="1"/>
          </p:cNvCxnSpPr>
          <p:nvPr/>
        </p:nvCxnSpPr>
        <p:spPr>
          <a:xfrm>
            <a:off x="651920" y="2112645"/>
            <a:ext cx="171040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3F677D94-28AF-4964-AC80-A62E1E06F8FA}"/>
              </a:ext>
            </a:extLst>
          </p:cNvPr>
          <p:cNvSpPr/>
          <p:nvPr/>
        </p:nvSpPr>
        <p:spPr>
          <a:xfrm>
            <a:off x="2809073" y="1756460"/>
            <a:ext cx="1090238" cy="853389"/>
          </a:xfrm>
          <a:prstGeom prst="round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8BC263-169D-4BF0-9BAA-ACB44BB93CB6}"/>
              </a:ext>
            </a:extLst>
          </p:cNvPr>
          <p:cNvSpPr txBox="1"/>
          <p:nvPr/>
        </p:nvSpPr>
        <p:spPr>
          <a:xfrm>
            <a:off x="2809074" y="1756461"/>
            <a:ext cx="10902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Передать информацию</a:t>
            </a:r>
          </a:p>
          <a:p>
            <a:pPr algn="ctr"/>
            <a:r>
              <a:rPr lang="ru-RU" sz="1000" dirty="0">
                <a:solidFill>
                  <a:schemeClr val="tx2"/>
                </a:solidFill>
              </a:rPr>
              <a:t>в систему исполнения бюджета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9F1A31-67AC-4043-A444-4534F73F4B4D}"/>
              </a:ext>
            </a:extLst>
          </p:cNvPr>
          <p:cNvSpPr txBox="1"/>
          <p:nvPr/>
        </p:nvSpPr>
        <p:spPr>
          <a:xfrm>
            <a:off x="6996556" y="3164493"/>
            <a:ext cx="16611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</a:rPr>
              <a:t>Создается из ЭД «Соглашение» или списка ЭД «Отчет о реализации Плана мероприятий» (ежемесячно</a:t>
            </a:r>
            <a:r>
              <a:rPr lang="ru-RU" sz="9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39F16FB9-9414-4A86-846F-D6D96AF95E04}"/>
              </a:ext>
            </a:extLst>
          </p:cNvPr>
          <p:cNvSpPr/>
          <p:nvPr/>
        </p:nvSpPr>
        <p:spPr>
          <a:xfrm>
            <a:off x="7040880" y="3108421"/>
            <a:ext cx="1524480" cy="702955"/>
          </a:xfrm>
          <a:prstGeom prst="roundRect">
            <a:avLst/>
          </a:prstGeom>
          <a:noFill/>
          <a:ln w="6480">
            <a:solidFill>
              <a:srgbClr val="8D99AE"/>
            </a:solidFill>
            <a:prstDash val="dash"/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680AC80F-D8CF-48D7-88BA-B1B64B7561EE}"/>
              </a:ext>
            </a:extLst>
          </p:cNvPr>
          <p:cNvSpPr/>
          <p:nvPr/>
        </p:nvSpPr>
        <p:spPr>
          <a:xfrm>
            <a:off x="5705885" y="1150749"/>
            <a:ext cx="1092106" cy="702955"/>
          </a:xfrm>
          <a:prstGeom prst="round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438093-2555-4F55-8ACC-52374FA1207A}"/>
              </a:ext>
            </a:extLst>
          </p:cNvPr>
          <p:cNvSpPr txBox="1"/>
          <p:nvPr/>
        </p:nvSpPr>
        <p:spPr>
          <a:xfrm>
            <a:off x="5743871" y="1225227"/>
            <a:ext cx="10161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Проверить, подписать и принять отчет</a:t>
            </a: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D70A5F1F-A741-4CEA-AE4A-459249F1C8FD}"/>
              </a:ext>
            </a:extLst>
          </p:cNvPr>
          <p:cNvSpPr/>
          <p:nvPr/>
        </p:nvSpPr>
        <p:spPr>
          <a:xfrm>
            <a:off x="7014258" y="840096"/>
            <a:ext cx="1177385" cy="1324261"/>
          </a:xfrm>
          <a:prstGeom prst="round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488EF8-83DC-448A-9E85-9948D6F84948}"/>
              </a:ext>
            </a:extLst>
          </p:cNvPr>
          <p:cNvSpPr txBox="1"/>
          <p:nvPr/>
        </p:nvSpPr>
        <p:spPr>
          <a:xfrm>
            <a:off x="7060978" y="917451"/>
            <a:ext cx="10839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Проведение ФО и </a:t>
            </a:r>
            <a:r>
              <a:rPr lang="ru-RU" sz="1000" dirty="0" err="1">
                <a:solidFill>
                  <a:schemeClr val="tx2"/>
                </a:solidFill>
              </a:rPr>
              <a:t>ГРБС</a:t>
            </a:r>
            <a:r>
              <a:rPr lang="ru-RU" sz="1000" dirty="0">
                <a:solidFill>
                  <a:schemeClr val="tx2"/>
                </a:solidFill>
              </a:rPr>
              <a:t> мониторинга достижения результатов предоставления субсидии</a:t>
            </a:r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8981490A-CAD3-4581-BF9B-6BAB7808B293}"/>
              </a:ext>
            </a:extLst>
          </p:cNvPr>
          <p:cNvSpPr/>
          <p:nvPr/>
        </p:nvSpPr>
        <p:spPr>
          <a:xfrm>
            <a:off x="8421068" y="1390626"/>
            <a:ext cx="223200" cy="223200"/>
          </a:xfrm>
          <a:prstGeom prst="ellipse">
            <a:avLst/>
          </a:prstGeom>
          <a:noFill/>
          <a:ln w="12700">
            <a:solidFill>
              <a:srgbClr val="07E3C0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2E0758C0-28EA-4983-BF27-5FA2BB7B41BF}"/>
              </a:ext>
            </a:extLst>
          </p:cNvPr>
          <p:cNvCxnSpPr>
            <a:cxnSpLocks/>
          </p:cNvCxnSpPr>
          <p:nvPr/>
        </p:nvCxnSpPr>
        <p:spPr>
          <a:xfrm flipV="1">
            <a:off x="8191643" y="1502226"/>
            <a:ext cx="229425" cy="1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5" name="Прямоугольник: скругленные углы 44">
            <a:extLst>
              <a:ext uri="{FF2B5EF4-FFF2-40B4-BE49-F238E27FC236}">
                <a16:creationId xmlns:a16="http://schemas.microsoft.com/office/drawing/2014/main" id="{9A32109D-BBA7-484C-8D1E-62B3C95B699D}"/>
              </a:ext>
            </a:extLst>
          </p:cNvPr>
          <p:cNvSpPr/>
          <p:nvPr/>
        </p:nvSpPr>
        <p:spPr>
          <a:xfrm>
            <a:off x="1974303" y="3253146"/>
            <a:ext cx="1128386" cy="778790"/>
          </a:xfrm>
          <a:prstGeom prst="roundRect">
            <a:avLst/>
          </a:prstGeom>
          <a:noFill/>
          <a:ln w="6480">
            <a:solidFill>
              <a:srgbClr val="07E3C0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C9B647F-2208-4DDD-807E-3D6466475195}"/>
              </a:ext>
            </a:extLst>
          </p:cNvPr>
          <p:cNvSpPr txBox="1"/>
          <p:nvPr/>
        </p:nvSpPr>
        <p:spPr>
          <a:xfrm>
            <a:off x="2103120" y="3365542"/>
            <a:ext cx="870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Проверить</a:t>
            </a:r>
          </a:p>
          <a:p>
            <a:pPr algn="ctr"/>
            <a:r>
              <a:rPr lang="ru-RU" sz="1000" dirty="0">
                <a:solidFill>
                  <a:schemeClr val="tx2"/>
                </a:solidFill>
              </a:rPr>
              <a:t>и подписать соглашение</a:t>
            </a:r>
          </a:p>
        </p:txBody>
      </p:sp>
      <p:cxnSp>
        <p:nvCxnSpPr>
          <p:cNvPr id="50" name="Соединитель: уступ 49">
            <a:extLst>
              <a:ext uri="{FF2B5EF4-FFF2-40B4-BE49-F238E27FC236}">
                <a16:creationId xmlns:a16="http://schemas.microsoft.com/office/drawing/2014/main" id="{D37E1925-1A67-4F46-9594-D9D929B97283}"/>
              </a:ext>
            </a:extLst>
          </p:cNvPr>
          <p:cNvCxnSpPr>
            <a:cxnSpLocks/>
            <a:stCxn id="9" idx="2"/>
            <a:endCxn id="45" idx="1"/>
          </p:cNvCxnSpPr>
          <p:nvPr/>
        </p:nvCxnSpPr>
        <p:spPr>
          <a:xfrm rot="16200000" flipH="1">
            <a:off x="1254279" y="2922516"/>
            <a:ext cx="1032691" cy="407357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Соединитель: уступ 56">
            <a:extLst>
              <a:ext uri="{FF2B5EF4-FFF2-40B4-BE49-F238E27FC236}">
                <a16:creationId xmlns:a16="http://schemas.microsoft.com/office/drawing/2014/main" id="{99AF3022-9EF7-4EE1-A59B-B04F10C30585}"/>
              </a:ext>
            </a:extLst>
          </p:cNvPr>
          <p:cNvCxnSpPr>
            <a:cxnSpLocks/>
            <a:stCxn id="45" idx="3"/>
            <a:endCxn id="23" idx="2"/>
          </p:cNvCxnSpPr>
          <p:nvPr/>
        </p:nvCxnSpPr>
        <p:spPr>
          <a:xfrm flipV="1">
            <a:off x="3102689" y="2609849"/>
            <a:ext cx="251503" cy="1032692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id="{98B38E3B-745F-4C94-BBAE-6A45203EA75C}"/>
              </a:ext>
            </a:extLst>
          </p:cNvPr>
          <p:cNvSpPr/>
          <p:nvPr/>
        </p:nvSpPr>
        <p:spPr>
          <a:xfrm>
            <a:off x="4482578" y="3072479"/>
            <a:ext cx="1560084" cy="782269"/>
          </a:xfrm>
          <a:prstGeom prst="round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FB3B11C-8DE5-4C7F-A954-148A227C129E}"/>
              </a:ext>
            </a:extLst>
          </p:cNvPr>
          <p:cNvSpPr txBox="1"/>
          <p:nvPr/>
        </p:nvSpPr>
        <p:spPr>
          <a:xfrm>
            <a:off x="4625820" y="3049020"/>
            <a:ext cx="1379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Сформировать и подписать ЭД «Отчет о реализации Плана мероприятий»</a:t>
            </a:r>
          </a:p>
        </p:txBody>
      </p:sp>
      <p:sp>
        <p:nvSpPr>
          <p:cNvPr id="62" name="Прямоугольник: скругленные углы 61">
            <a:extLst>
              <a:ext uri="{FF2B5EF4-FFF2-40B4-BE49-F238E27FC236}">
                <a16:creationId xmlns:a16="http://schemas.microsoft.com/office/drawing/2014/main" id="{D016212D-69F0-4963-8D53-E8443F20ED41}"/>
              </a:ext>
            </a:extLst>
          </p:cNvPr>
          <p:cNvSpPr/>
          <p:nvPr/>
        </p:nvSpPr>
        <p:spPr>
          <a:xfrm>
            <a:off x="4518181" y="3920198"/>
            <a:ext cx="1524480" cy="593969"/>
          </a:xfrm>
          <a:prstGeom prst="round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56BDD22-F903-49EA-B8A7-8A1CFC796D61}"/>
              </a:ext>
            </a:extLst>
          </p:cNvPr>
          <p:cNvSpPr txBox="1"/>
          <p:nvPr/>
        </p:nvSpPr>
        <p:spPr>
          <a:xfrm>
            <a:off x="4625820" y="3920199"/>
            <a:ext cx="1379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Сформировать и подписать ЭД «Отчет о расходах»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8083214-69CA-48F5-AAC2-C2AEDED886EF}"/>
              </a:ext>
            </a:extLst>
          </p:cNvPr>
          <p:cNvSpPr txBox="1"/>
          <p:nvPr/>
        </p:nvSpPr>
        <p:spPr>
          <a:xfrm>
            <a:off x="7102458" y="3967035"/>
            <a:ext cx="152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</a:rPr>
              <a:t>Создается из ЭД «Соглашение» или списка ЭД «Отчет о расходах» (период установлен соглашением)</a:t>
            </a:r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id="{96B50E44-4782-4026-93A7-C1FFFD986E5B}"/>
              </a:ext>
            </a:extLst>
          </p:cNvPr>
          <p:cNvSpPr/>
          <p:nvPr/>
        </p:nvSpPr>
        <p:spPr>
          <a:xfrm>
            <a:off x="7060978" y="3945094"/>
            <a:ext cx="1538882" cy="690104"/>
          </a:xfrm>
          <a:prstGeom prst="roundRect">
            <a:avLst/>
          </a:prstGeom>
          <a:noFill/>
          <a:ln w="6480">
            <a:solidFill>
              <a:srgbClr val="8D99AE"/>
            </a:solidFill>
            <a:prstDash val="dash"/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1016D6C0-B4C2-4F38-B016-64D5D0FF58B6}"/>
              </a:ext>
            </a:extLst>
          </p:cNvPr>
          <p:cNvCxnSpPr>
            <a:cxnSpLocks/>
            <a:stCxn id="27" idx="3"/>
            <a:endCxn id="29" idx="1"/>
          </p:cNvCxnSpPr>
          <p:nvPr/>
        </p:nvCxnSpPr>
        <p:spPr>
          <a:xfrm>
            <a:off x="6797991" y="1502227"/>
            <a:ext cx="216267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>
            <a:extLst>
              <a:ext uri="{FF2B5EF4-FFF2-40B4-BE49-F238E27FC236}">
                <a16:creationId xmlns:a16="http://schemas.microsoft.com/office/drawing/2014/main" id="{7CA49932-8128-4A42-A98A-AB687E16F6BD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6042662" y="3456891"/>
            <a:ext cx="998218" cy="300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1480C56C-5389-4D35-A413-BDD60C4CF0FD}"/>
              </a:ext>
            </a:extLst>
          </p:cNvPr>
          <p:cNvSpPr/>
          <p:nvPr/>
        </p:nvSpPr>
        <p:spPr>
          <a:xfrm rot="2700000">
            <a:off x="6141451" y="2113758"/>
            <a:ext cx="220974" cy="220974"/>
          </a:xfrm>
          <a:prstGeom prst="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cxnSp>
        <p:nvCxnSpPr>
          <p:cNvPr id="86" name="Соединитель: уступ 85">
            <a:extLst>
              <a:ext uri="{FF2B5EF4-FFF2-40B4-BE49-F238E27FC236}">
                <a16:creationId xmlns:a16="http://schemas.microsoft.com/office/drawing/2014/main" id="{52855201-F9AD-401D-ABF9-DA20D848138B}"/>
              </a:ext>
            </a:extLst>
          </p:cNvPr>
          <p:cNvCxnSpPr>
            <a:cxnSpLocks/>
            <a:stCxn id="24" idx="3"/>
          </p:cNvCxnSpPr>
          <p:nvPr/>
        </p:nvCxnSpPr>
        <p:spPr>
          <a:xfrm>
            <a:off x="3899312" y="2187348"/>
            <a:ext cx="240414" cy="1065797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9" name="Соединитель: уступ 88">
            <a:extLst>
              <a:ext uri="{FF2B5EF4-FFF2-40B4-BE49-F238E27FC236}">
                <a16:creationId xmlns:a16="http://schemas.microsoft.com/office/drawing/2014/main" id="{4B5B6D30-4219-4CA1-BF85-40181FD182E5}"/>
              </a:ext>
            </a:extLst>
          </p:cNvPr>
          <p:cNvCxnSpPr>
            <a:cxnSpLocks/>
            <a:endCxn id="62" idx="1"/>
          </p:cNvCxnSpPr>
          <p:nvPr/>
        </p:nvCxnSpPr>
        <p:spPr>
          <a:xfrm rot="16200000" flipH="1">
            <a:off x="4041633" y="3740635"/>
            <a:ext cx="574642" cy="378454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3" name="Прямая со стрелкой 92">
            <a:extLst>
              <a:ext uri="{FF2B5EF4-FFF2-40B4-BE49-F238E27FC236}">
                <a16:creationId xmlns:a16="http://schemas.microsoft.com/office/drawing/2014/main" id="{C4E543B7-C93F-499F-89EA-0B70D92A786A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6251938" y="1853704"/>
            <a:ext cx="0" cy="147341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6" name="Соединитель: уступ 95">
            <a:extLst>
              <a:ext uri="{FF2B5EF4-FFF2-40B4-BE49-F238E27FC236}">
                <a16:creationId xmlns:a16="http://schemas.microsoft.com/office/drawing/2014/main" id="{B1AC91DB-E77F-4DED-BF8E-4DECC0CBC53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317459" y="2291115"/>
            <a:ext cx="854459" cy="661352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" name="Соединитель: уступ 103">
            <a:extLst>
              <a:ext uri="{FF2B5EF4-FFF2-40B4-BE49-F238E27FC236}">
                <a16:creationId xmlns:a16="http://schemas.microsoft.com/office/drawing/2014/main" id="{4F5A9CD2-B44F-45A6-B9A2-2B68D211B535}"/>
              </a:ext>
            </a:extLst>
          </p:cNvPr>
          <p:cNvCxnSpPr>
            <a:cxnSpLocks/>
            <a:stCxn id="62" idx="3"/>
          </p:cNvCxnSpPr>
          <p:nvPr/>
        </p:nvCxnSpPr>
        <p:spPr>
          <a:xfrm flipV="1">
            <a:off x="6042661" y="2430735"/>
            <a:ext cx="209277" cy="1786448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>
            <a:extLst>
              <a:ext uri="{FF2B5EF4-FFF2-40B4-BE49-F238E27FC236}">
                <a16:creationId xmlns:a16="http://schemas.microsoft.com/office/drawing/2014/main" id="{C69B04C1-5212-4080-8B5E-FF1E04929404}"/>
              </a:ext>
            </a:extLst>
          </p:cNvPr>
          <p:cNvCxnSpPr>
            <a:cxnSpLocks/>
          </p:cNvCxnSpPr>
          <p:nvPr/>
        </p:nvCxnSpPr>
        <p:spPr>
          <a:xfrm flipH="1">
            <a:off x="6062112" y="4303404"/>
            <a:ext cx="959571" cy="1284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07BA8AF9-F713-48F4-9FB7-E87EB59471A9}"/>
              </a:ext>
            </a:extLst>
          </p:cNvPr>
          <p:cNvSpPr txBox="1"/>
          <p:nvPr/>
        </p:nvSpPr>
        <p:spPr>
          <a:xfrm>
            <a:off x="516031" y="4109773"/>
            <a:ext cx="166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1031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Получатель субсидии</a:t>
            </a:r>
            <a:r>
              <a:rPr lang="en-US" sz="1000" dirty="0">
                <a:solidFill>
                  <a:srgbClr val="1031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/</a:t>
            </a:r>
            <a:r>
              <a:rPr lang="ru-RU" sz="1000" dirty="0">
                <a:solidFill>
                  <a:srgbClr val="1031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гранта</a:t>
            </a:r>
          </a:p>
        </p:txBody>
      </p: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id="{331C8BB4-5E12-48EE-A674-A3E115ED7655}"/>
              </a:ext>
            </a:extLst>
          </p:cNvPr>
          <p:cNvCxnSpPr>
            <a:cxnSpLocks/>
          </p:cNvCxnSpPr>
          <p:nvPr/>
        </p:nvCxnSpPr>
        <p:spPr>
          <a:xfrm>
            <a:off x="4307283" y="3448399"/>
            <a:ext cx="171040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5" name="Блок-схема: узел 54">
            <a:extLst>
              <a:ext uri="{FF2B5EF4-FFF2-40B4-BE49-F238E27FC236}">
                <a16:creationId xmlns:a16="http://schemas.microsoft.com/office/drawing/2014/main" id="{2C0EC97A-A634-4998-9A9E-316E62F6924F}"/>
              </a:ext>
            </a:extLst>
          </p:cNvPr>
          <p:cNvSpPr/>
          <p:nvPr/>
        </p:nvSpPr>
        <p:spPr>
          <a:xfrm>
            <a:off x="6162908" y="2142045"/>
            <a:ext cx="173191" cy="154085"/>
          </a:xfrm>
          <a:prstGeom prst="flowChartConnector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666023E1-D56E-4078-81BF-A2468EF0B931}"/>
              </a:ext>
            </a:extLst>
          </p:cNvPr>
          <p:cNvSpPr/>
          <p:nvPr/>
        </p:nvSpPr>
        <p:spPr>
          <a:xfrm rot="2700000">
            <a:off x="4041464" y="3328475"/>
            <a:ext cx="220974" cy="220974"/>
          </a:xfrm>
          <a:prstGeom prst="rect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  <p:sp>
        <p:nvSpPr>
          <p:cNvPr id="87" name="Блок-схема: узел 86">
            <a:extLst>
              <a:ext uri="{FF2B5EF4-FFF2-40B4-BE49-F238E27FC236}">
                <a16:creationId xmlns:a16="http://schemas.microsoft.com/office/drawing/2014/main" id="{BDC9E4D7-458A-4FFB-99EE-0DFFF5927641}"/>
              </a:ext>
            </a:extLst>
          </p:cNvPr>
          <p:cNvSpPr/>
          <p:nvPr/>
        </p:nvSpPr>
        <p:spPr>
          <a:xfrm>
            <a:off x="4062921" y="3356762"/>
            <a:ext cx="173191" cy="154085"/>
          </a:xfrm>
          <a:prstGeom prst="flowChartConnector">
            <a:avLst/>
          </a:prstGeom>
          <a:noFill/>
          <a:ln w="6480">
            <a:solidFill>
              <a:srgbClr val="E30613"/>
            </a:solidFill>
            <a:round/>
            <a:headEnd/>
            <a:tailEnd/>
          </a:ln>
          <a:effectLst/>
        </p:spPr>
        <p:txBody>
          <a:bodyPr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ru-RU" sz="1400" kern="1200" dirty="0" err="1">
              <a:solidFill>
                <a:schemeClr val="tx1"/>
              </a:solidFill>
              <a:latin typeface="Arial" charset="0"/>
              <a:ea typeface="SimSun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637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203E39E-94B3-4C7F-BDC9-36CC72844759}"/>
              </a:ext>
            </a:extLst>
          </p:cNvPr>
          <p:cNvGrpSpPr/>
          <p:nvPr/>
        </p:nvGrpSpPr>
        <p:grpSpPr>
          <a:xfrm>
            <a:off x="541604" y="1268565"/>
            <a:ext cx="2740595" cy="3559597"/>
            <a:chOff x="654148" y="1310769"/>
            <a:chExt cx="2740595" cy="3559597"/>
          </a:xfrm>
        </p:grpSpPr>
        <p:sp>
          <p:nvSpPr>
            <p:cNvPr id="6" name="TextBox 14"/>
            <p:cNvSpPr txBox="1"/>
            <p:nvPr/>
          </p:nvSpPr>
          <p:spPr>
            <a:xfrm>
              <a:off x="879588" y="1493860"/>
              <a:ext cx="2280989" cy="321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78919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57838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436757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915677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394596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73515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352434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31353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rgbClr val="FF0000"/>
                </a:buClr>
                <a:buSzPct val="130000"/>
              </a:pPr>
              <a:r>
                <a:rPr lang="ru-RU" sz="1200" dirty="0">
                  <a:solidFill>
                    <a:srgbClr val="000000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Отчет о реализации плана мероприятий по достижению результатов предоставления субсидии (контрольных точек) </a:t>
              </a:r>
              <a:r>
                <a:rPr lang="ru-RU" sz="1100" dirty="0">
                  <a:solidFill>
                    <a:srgbClr val="000000"/>
                  </a:solidFill>
                </a:rPr>
                <a:t>- формируется </a:t>
              </a:r>
              <a:r>
                <a:rPr lang="ru-RU" sz="1100" dirty="0">
                  <a:solidFill>
                    <a:srgbClr val="000000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Получателем субсидии</a:t>
              </a:r>
              <a:r>
                <a:rPr lang="ru-RU" sz="1100" b="1" dirty="0">
                  <a:solidFill>
                    <a:srgbClr val="000000"/>
                  </a:solidFill>
                </a:rPr>
                <a:t> </a:t>
              </a:r>
              <a:r>
                <a:rPr lang="ru-RU" sz="1100" dirty="0">
                  <a:solidFill>
                    <a:srgbClr val="000000"/>
                  </a:solidFill>
                </a:rPr>
                <a:t>ежемесячно по состоянию на первое число месяца, следующего за отчетным периодом, а также не позднее десятого рабочего дня после достижения конечного значения результата предоставления субсидии, в указанный в соглашении срок для предоставления отчетности о достижении значений результатов.</a:t>
              </a:r>
            </a:p>
          </p:txBody>
        </p:sp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EF224530-2FF6-4DD7-8D08-62E71A07EAAF}"/>
                </a:ext>
              </a:extLst>
            </p:cNvPr>
            <p:cNvSpPr/>
            <p:nvPr/>
          </p:nvSpPr>
          <p:spPr>
            <a:xfrm>
              <a:off x="654148" y="1310769"/>
              <a:ext cx="2740595" cy="3559597"/>
            </a:xfrm>
            <a:prstGeom prst="roundRect">
              <a:avLst>
                <a:gd name="adj" fmla="val 9481"/>
              </a:avLst>
            </a:prstGeom>
            <a:noFill/>
            <a:ln w="6480">
              <a:solidFill>
                <a:srgbClr val="E30613"/>
              </a:solidFill>
              <a:round/>
              <a:headEnd/>
              <a:tailEnd/>
            </a:ln>
            <a:effectLst/>
          </p:spPr>
          <p:txBody>
            <a:bodyPr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</p:grpSp>
      <p:sp>
        <p:nvSpPr>
          <p:cNvPr id="7" name="Текст 4">
            <a:extLst>
              <a:ext uri="{FF2B5EF4-FFF2-40B4-BE49-F238E27FC236}">
                <a16:creationId xmlns:a16="http://schemas.microsoft.com/office/drawing/2014/main" id="{52A1FE9E-5754-4C92-AF82-FA4A0319A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799" y="204306"/>
            <a:ext cx="7036535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Отчетность, регламентированная приказом МФ РФ от 29.09.2021 № </a:t>
            </a:r>
            <a:r>
              <a:rPr lang="ru-RU" dirty="0" err="1"/>
              <a:t>138н</a:t>
            </a:r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62935A08-9909-41EB-9B5E-D19FDEE648A4}"/>
              </a:ext>
            </a:extLst>
          </p:cNvPr>
          <p:cNvGrpSpPr/>
          <p:nvPr/>
        </p:nvGrpSpPr>
        <p:grpSpPr>
          <a:xfrm>
            <a:off x="3652281" y="2159782"/>
            <a:ext cx="1505284" cy="1505284"/>
            <a:chOff x="3502814" y="2666816"/>
            <a:chExt cx="1505284" cy="1505284"/>
          </a:xfrm>
        </p:grpSpPr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D425F633-47FF-444C-8EEA-CB8EF79846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02814" y="2666816"/>
              <a:ext cx="1505284" cy="1505284"/>
            </a:xfrm>
            <a:prstGeom prst="ellipse">
              <a:avLst/>
            </a:prstGeom>
            <a:solidFill>
              <a:schemeClr val="bg1"/>
            </a:solidFill>
            <a:ln w="6480">
              <a:noFill/>
              <a:round/>
              <a:headEnd/>
              <a:tailEnd/>
            </a:ln>
            <a:effectLst>
              <a:outerShdw blurRad="203200" dist="38100" dir="5400000" sx="99000" sy="99000" algn="t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0000" tIns="45000" rIns="90000" bIns="45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dirty="0" err="1">
                <a:latin typeface="Arial" charset="0"/>
                <a:ea typeface="SimSun" charset="-122"/>
              </a:endParaRPr>
            </a:p>
          </p:txBody>
        </p:sp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AE4BE8FF-7B76-4200-9A28-8E132535B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791991" y="2999250"/>
              <a:ext cx="926930" cy="840417"/>
            </a:xfrm>
            <a:prstGeom prst="rect">
              <a:avLst/>
            </a:prstGeom>
          </p:spPr>
        </p:pic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324DD578-6AE4-45F8-8156-B16BF2B7D2D9}"/>
              </a:ext>
            </a:extLst>
          </p:cNvPr>
          <p:cNvGrpSpPr/>
          <p:nvPr/>
        </p:nvGrpSpPr>
        <p:grpSpPr>
          <a:xfrm>
            <a:off x="5527646" y="1268564"/>
            <a:ext cx="2740595" cy="3559597"/>
            <a:chOff x="5070445" y="1310768"/>
            <a:chExt cx="2740595" cy="3559597"/>
          </a:xfrm>
        </p:grpSpPr>
        <p:sp>
          <p:nvSpPr>
            <p:cNvPr id="18" name="TextBox 14"/>
            <p:cNvSpPr txBox="1"/>
            <p:nvPr/>
          </p:nvSpPr>
          <p:spPr>
            <a:xfrm>
              <a:off x="5289011" y="1493860"/>
              <a:ext cx="2303463" cy="327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78919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57838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436757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915677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394596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73515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352434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31353" algn="l" defTabSz="957838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200" dirty="0">
                  <a:solidFill>
                    <a:srgbClr val="000000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Информация о мониторинге достижения результатов предоставления субсидии </a:t>
              </a:r>
              <a:r>
                <a:rPr lang="ru-RU" sz="1200" dirty="0">
                  <a:solidFill>
                    <a:srgbClr val="000000"/>
                  </a:solidFill>
                </a:rPr>
                <a:t>(</a:t>
              </a:r>
              <a:r>
                <a:rPr lang="ru-RU" sz="1200" i="1" dirty="0">
                  <a:solidFill>
                    <a:srgbClr val="000000"/>
                  </a:solidFill>
                </a:rPr>
                <a:t>Приложение N 4</a:t>
              </a:r>
            </a:p>
            <a:p>
              <a:r>
                <a:rPr lang="ru-RU" sz="1200" i="1" dirty="0">
                  <a:solidFill>
                    <a:srgbClr val="000000"/>
                  </a:solidFill>
                </a:rPr>
                <a:t>к Порядку проведения мониторинга</a:t>
              </a:r>
            </a:p>
            <a:p>
              <a:r>
                <a:rPr lang="ru-RU" sz="1200" i="1" dirty="0">
                  <a:solidFill>
                    <a:srgbClr val="000000"/>
                  </a:solidFill>
                </a:rPr>
                <a:t>достижения результатов предоставления</a:t>
              </a:r>
            </a:p>
            <a:p>
              <a:r>
                <a:rPr lang="ru-RU" sz="1200" i="1" dirty="0">
                  <a:solidFill>
                    <a:srgbClr val="000000"/>
                  </a:solidFill>
                </a:rPr>
                <a:t>субсидий</a:t>
              </a:r>
              <a:r>
                <a:rPr lang="ru-RU" sz="1200" dirty="0">
                  <a:solidFill>
                    <a:srgbClr val="000000"/>
                  </a:solidFill>
                </a:rPr>
                <a:t>) </a:t>
              </a:r>
              <a:r>
                <a:rPr lang="ru-RU" sz="1100" b="1" dirty="0">
                  <a:solidFill>
                    <a:srgbClr val="000000"/>
                  </a:solidFill>
                </a:rPr>
                <a:t>- </a:t>
              </a:r>
              <a:r>
                <a:rPr lang="ru-RU" sz="1100" dirty="0">
                  <a:solidFill>
                    <a:srgbClr val="000000"/>
                  </a:solidFill>
                </a:rPr>
                <a:t>формируется </a:t>
              </a:r>
              <a:r>
                <a:rPr lang="ru-RU" sz="1100" dirty="0">
                  <a:solidFill>
                    <a:srgbClr val="000000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Финансовыми органами МО, </a:t>
              </a:r>
              <a:r>
                <a:rPr lang="ru-RU" sz="1100" dirty="0">
                  <a:solidFill>
                    <a:srgbClr val="000000"/>
                  </a:solidFill>
                </a:rPr>
                <a:t>включает:</a:t>
              </a:r>
            </a:p>
            <a:p>
              <a:pPr>
                <a:buClr>
                  <a:srgbClr val="FF0000"/>
                </a:buClr>
                <a:buSzPct val="130000"/>
              </a:pPr>
              <a:r>
                <a:rPr lang="ru-RU" sz="1100" dirty="0">
                  <a:solidFill>
                    <a:srgbClr val="000000"/>
                  </a:solidFill>
                </a:rPr>
                <a:t>- Информацию о достижении  контрольных точек в целях достижения результатов предоставления субсидии;</a:t>
              </a:r>
            </a:p>
            <a:p>
              <a:pPr>
                <a:buClr>
                  <a:srgbClr val="FF0000"/>
                </a:buClr>
                <a:buSzPct val="130000"/>
              </a:pPr>
              <a:r>
                <a:rPr lang="ru-RU" sz="1100" dirty="0">
                  <a:solidFill>
                    <a:srgbClr val="000000"/>
                  </a:solidFill>
                </a:rPr>
                <a:t>- Информацию о достижении результатов предоставления субсидии.</a:t>
              </a:r>
            </a:p>
          </p:txBody>
        </p:sp>
        <p:sp>
          <p:nvSpPr>
            <p:cNvPr id="16" name="Прямоугольник: скругленные углы 15">
              <a:extLst>
                <a:ext uri="{FF2B5EF4-FFF2-40B4-BE49-F238E27FC236}">
                  <a16:creationId xmlns:a16="http://schemas.microsoft.com/office/drawing/2014/main" id="{3C8A94C8-1BB3-4E31-9A61-4DF57D39C7D0}"/>
                </a:ext>
              </a:extLst>
            </p:cNvPr>
            <p:cNvSpPr/>
            <p:nvPr/>
          </p:nvSpPr>
          <p:spPr>
            <a:xfrm>
              <a:off x="5070445" y="1310768"/>
              <a:ext cx="2740595" cy="3559597"/>
            </a:xfrm>
            <a:prstGeom prst="roundRect">
              <a:avLst>
                <a:gd name="adj" fmla="val 9481"/>
              </a:avLst>
            </a:prstGeom>
            <a:noFill/>
            <a:ln w="6480">
              <a:solidFill>
                <a:srgbClr val="E30613"/>
              </a:solidFill>
              <a:round/>
              <a:headEnd/>
              <a:tailEnd/>
            </a:ln>
            <a:effectLst/>
          </p:spPr>
          <p:txBody>
            <a:bodyPr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94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>
            <a:extLst>
              <a:ext uri="{FF2B5EF4-FFF2-40B4-BE49-F238E27FC236}">
                <a16:creationId xmlns:a16="http://schemas.microsoft.com/office/drawing/2014/main" id="{52A1FE9E-5754-4C92-AF82-FA4A0319A7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6455" y="204306"/>
            <a:ext cx="8023654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АРМ «Мониторинг результатов предоставления субсидий»</a:t>
            </a:r>
          </a:p>
          <a:p>
            <a:pPr lvl="0"/>
            <a:endParaRPr lang="ru-RU" dirty="0"/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id="{1FBA0A10-BC81-490B-9F0E-88D2AADFD802}"/>
              </a:ext>
            </a:extLst>
          </p:cNvPr>
          <p:cNvSpPr/>
          <p:nvPr/>
        </p:nvSpPr>
        <p:spPr>
          <a:xfrm>
            <a:off x="3285653" y="3346207"/>
            <a:ext cx="2460904" cy="1592987"/>
          </a:xfrm>
          <a:prstGeom prst="roundRect">
            <a:avLst>
              <a:gd name="adj" fmla="val 12444"/>
            </a:avLst>
          </a:prstGeom>
          <a:solidFill>
            <a:schemeClr val="bg1"/>
          </a:solidFill>
          <a:ln w="6480">
            <a:noFill/>
            <a:round/>
            <a:headEnd/>
            <a:tailEnd/>
          </a:ln>
          <a:effectLst>
            <a:outerShdw blurRad="203200" dist="38100" dir="5400000" sx="99000" sy="99000" algn="t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0000" tIns="45000" rIns="90000" bIns="45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en-US" sz="1400">
              <a:solidFill>
                <a:schemeClr val="tx1"/>
              </a:solidFill>
              <a:latin typeface="Arial" charset="0"/>
              <a:ea typeface="SimSun" charset="-122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3475568" y="3507989"/>
            <a:ext cx="2157726" cy="1561112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500" b="0" kern="1200" cap="all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193"/>
              </a:lnSpc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Визуализация (подсветка) при  </a:t>
            </a:r>
          </a:p>
          <a:p>
            <a:pPr marL="108000" indent="-108000">
              <a:lnSpc>
                <a:spcPts val="1193"/>
              </a:lnSpc>
              <a:spcAft>
                <a:spcPts val="0"/>
              </a:spcAft>
              <a:buClr>
                <a:srgbClr val="E73233"/>
              </a:buClr>
              <a:buFont typeface="Arial" panose="020B0604020202020204" pitchFamily="34" charset="0"/>
              <a:buChar char="•"/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недостижении Результатов предоставления субсидий, Показателей результативности, Контрольных точек, Целевых показателей;</a:t>
            </a:r>
          </a:p>
          <a:p>
            <a:pPr marL="108000" indent="-108000">
              <a:lnSpc>
                <a:spcPts val="1193"/>
              </a:lnSpc>
              <a:spcAft>
                <a:spcPts val="0"/>
              </a:spcAft>
              <a:buClr>
                <a:srgbClr val="E73233"/>
              </a:buClr>
              <a:buFont typeface="Arial" panose="020B0604020202020204" pitchFamily="34" charset="0"/>
              <a:buChar char="•"/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нарушении сроков предоставления отчетности</a:t>
            </a:r>
          </a:p>
          <a:p>
            <a:pPr>
              <a:lnSpc>
                <a:spcPts val="1193"/>
              </a:lnSpc>
            </a:pPr>
            <a:endParaRPr lang="ru-RU" sz="1050" cap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4" name="Rectangle 16">
            <a:extLst>
              <a:ext uri="{FF2B5EF4-FFF2-40B4-BE49-F238E27FC236}">
                <a16:creationId xmlns:a16="http://schemas.microsoft.com/office/drawing/2014/main" id="{D350DAB3-37F1-438E-B65B-94A17E0203C4}"/>
              </a:ext>
            </a:extLst>
          </p:cNvPr>
          <p:cNvSpPr/>
          <p:nvPr/>
        </p:nvSpPr>
        <p:spPr>
          <a:xfrm>
            <a:off x="6019611" y="3346207"/>
            <a:ext cx="2460904" cy="1619711"/>
          </a:xfrm>
          <a:prstGeom prst="roundRect">
            <a:avLst>
              <a:gd name="adj" fmla="val 12444"/>
            </a:avLst>
          </a:prstGeom>
          <a:solidFill>
            <a:schemeClr val="bg1"/>
          </a:solidFill>
          <a:ln w="6480">
            <a:noFill/>
            <a:round/>
            <a:headEnd/>
            <a:tailEnd/>
          </a:ln>
          <a:effectLst>
            <a:outerShdw blurRad="203200" dist="38100" dir="5400000" sx="99000" sy="99000" algn="t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0000" tIns="45000" rIns="90000" bIns="45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en-US" sz="1400">
              <a:solidFill>
                <a:schemeClr val="tx1"/>
              </a:solidFill>
              <a:latin typeface="Arial" charset="0"/>
              <a:ea typeface="SimSun" charset="-122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6209526" y="3507989"/>
            <a:ext cx="1802025" cy="1246001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500" b="0" kern="1200" cap="all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193"/>
              </a:lnSpc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Возможность просмотра документов, из которых собираются анализируемые сведения </a:t>
            </a:r>
          </a:p>
          <a:p>
            <a:pPr>
              <a:lnSpc>
                <a:spcPts val="1193"/>
              </a:lnSpc>
            </a:pPr>
            <a:endParaRPr lang="ru-RU" sz="1050" cap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13D5AEE9-4B29-48A6-A849-377BF95EB013}"/>
              </a:ext>
            </a:extLst>
          </p:cNvPr>
          <p:cNvSpPr/>
          <p:nvPr/>
        </p:nvSpPr>
        <p:spPr>
          <a:xfrm>
            <a:off x="496113" y="3346207"/>
            <a:ext cx="2460904" cy="1632073"/>
          </a:xfrm>
          <a:prstGeom prst="roundRect">
            <a:avLst>
              <a:gd name="adj" fmla="val 12444"/>
            </a:avLst>
          </a:prstGeom>
          <a:solidFill>
            <a:schemeClr val="bg1"/>
          </a:solidFill>
          <a:ln w="6480">
            <a:noFill/>
            <a:round/>
            <a:headEnd/>
            <a:tailEnd/>
          </a:ln>
          <a:effectLst>
            <a:outerShdw blurRad="203200" dist="38100" dir="5400000" sx="99000" sy="99000" algn="t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0000" tIns="45000" rIns="90000" bIns="45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endParaRPr lang="en-US" sz="1400">
              <a:solidFill>
                <a:schemeClr val="tx1"/>
              </a:solidFill>
              <a:latin typeface="Arial" charset="0"/>
              <a:ea typeface="SimSun" charset="-122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686028" y="3507989"/>
            <a:ext cx="2025151" cy="1499271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500" b="0" kern="1200" cap="all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193"/>
              </a:lnSpc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Поддержка нескольких режимов работы с фильтрацией данных по параметрам: </a:t>
            </a:r>
          </a:p>
          <a:p>
            <a:pPr marL="108000" indent="-108000">
              <a:lnSpc>
                <a:spcPts val="1193"/>
              </a:lnSpc>
              <a:spcAft>
                <a:spcPts val="0"/>
              </a:spcAft>
              <a:buClr>
                <a:srgbClr val="ED3331"/>
              </a:buClr>
              <a:buFont typeface="Arial" panose="020B0604020202020204" pitchFamily="34" charset="0"/>
              <a:buChar char="•"/>
            </a:pPr>
            <a:r>
              <a:rPr lang="ru-RU" sz="1050" cap="none" dirty="0" err="1">
                <a:solidFill>
                  <a:schemeClr val="tx2"/>
                </a:solidFill>
                <a:latin typeface="+mn-lt"/>
              </a:rPr>
              <a:t>ГРБС</a:t>
            </a:r>
            <a:r>
              <a:rPr lang="ru-RU" sz="1050" cap="none" dirty="0">
                <a:solidFill>
                  <a:schemeClr val="tx2"/>
                </a:solidFill>
                <a:latin typeface="+mn-lt"/>
              </a:rPr>
              <a:t>, Получатели субсидий,  </a:t>
            </a:r>
          </a:p>
          <a:p>
            <a:pPr marL="108000" indent="-108000">
              <a:lnSpc>
                <a:spcPts val="1193"/>
              </a:lnSpc>
              <a:spcAft>
                <a:spcPts val="0"/>
              </a:spcAft>
              <a:buClr>
                <a:srgbClr val="ED3331"/>
              </a:buClr>
              <a:buFont typeface="Arial" panose="020B0604020202020204" pitchFamily="34" charset="0"/>
              <a:buChar char="•"/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Субсидии, </a:t>
            </a:r>
          </a:p>
          <a:p>
            <a:pPr marL="108000" indent="-108000">
              <a:lnSpc>
                <a:spcPts val="1193"/>
              </a:lnSpc>
              <a:spcAft>
                <a:spcPts val="0"/>
              </a:spcAft>
              <a:buClr>
                <a:srgbClr val="ED3331"/>
              </a:buClr>
              <a:buFont typeface="Arial" panose="020B0604020202020204" pitchFamily="34" charset="0"/>
              <a:buChar char="•"/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Результаты предоставления субсидий, Контрольные точки, </a:t>
            </a:r>
          </a:p>
          <a:p>
            <a:pPr marL="108000" indent="-108000">
              <a:lnSpc>
                <a:spcPts val="1193"/>
              </a:lnSpc>
              <a:spcAft>
                <a:spcPts val="0"/>
              </a:spcAft>
              <a:buClr>
                <a:srgbClr val="ED3331"/>
              </a:buClr>
              <a:buFont typeface="Arial" panose="020B0604020202020204" pitchFamily="34" charset="0"/>
              <a:buChar char="•"/>
            </a:pPr>
            <a:r>
              <a:rPr lang="ru-RU" sz="1050" cap="none" dirty="0">
                <a:solidFill>
                  <a:schemeClr val="tx2"/>
                </a:solidFill>
                <a:latin typeface="+mn-lt"/>
              </a:rPr>
              <a:t>Иные показатели</a:t>
            </a:r>
          </a:p>
        </p:txBody>
      </p:sp>
      <p:sp>
        <p:nvSpPr>
          <p:cNvPr id="38" name="Shape 3938">
            <a:extLst>
              <a:ext uri="{FF2B5EF4-FFF2-40B4-BE49-F238E27FC236}">
                <a16:creationId xmlns:a16="http://schemas.microsoft.com/office/drawing/2014/main" id="{061DD313-6A05-4629-BFCE-2A77BA759EBC}"/>
              </a:ext>
            </a:extLst>
          </p:cNvPr>
          <p:cNvSpPr/>
          <p:nvPr/>
        </p:nvSpPr>
        <p:spPr>
          <a:xfrm>
            <a:off x="390603" y="3479853"/>
            <a:ext cx="202309" cy="19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9674" y="5053"/>
                </a:moveTo>
                <a:cubicBezTo>
                  <a:pt x="9585" y="4965"/>
                  <a:pt x="9462" y="4909"/>
                  <a:pt x="9327" y="4909"/>
                </a:cubicBezTo>
                <a:cubicBezTo>
                  <a:pt x="9056" y="4909"/>
                  <a:pt x="8836" y="5130"/>
                  <a:pt x="8836" y="5400"/>
                </a:cubicBezTo>
                <a:cubicBezTo>
                  <a:pt x="8836" y="5536"/>
                  <a:pt x="8891" y="5659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2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3" y="11059"/>
                  <a:pt x="14727" y="10936"/>
                  <a:pt x="14727" y="10800"/>
                </a:cubicBezTo>
                <a:cubicBezTo>
                  <a:pt x="14727" y="10665"/>
                  <a:pt x="14673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ED2228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  <a:latin typeface="+mj-lt"/>
            </a:endParaRPr>
          </a:p>
        </p:txBody>
      </p:sp>
      <p:sp>
        <p:nvSpPr>
          <p:cNvPr id="45" name="Shape 3938">
            <a:extLst>
              <a:ext uri="{FF2B5EF4-FFF2-40B4-BE49-F238E27FC236}">
                <a16:creationId xmlns:a16="http://schemas.microsoft.com/office/drawing/2014/main" id="{CBED98D8-6D6F-4274-995B-AA355E75ABA4}"/>
              </a:ext>
            </a:extLst>
          </p:cNvPr>
          <p:cNvSpPr/>
          <p:nvPr/>
        </p:nvSpPr>
        <p:spPr>
          <a:xfrm>
            <a:off x="3180143" y="3479853"/>
            <a:ext cx="202309" cy="202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9674" y="5053"/>
                </a:moveTo>
                <a:cubicBezTo>
                  <a:pt x="9585" y="4965"/>
                  <a:pt x="9462" y="4909"/>
                  <a:pt x="9327" y="4909"/>
                </a:cubicBezTo>
                <a:cubicBezTo>
                  <a:pt x="9056" y="4909"/>
                  <a:pt x="8836" y="5130"/>
                  <a:pt x="8836" y="5400"/>
                </a:cubicBezTo>
                <a:cubicBezTo>
                  <a:pt x="8836" y="5536"/>
                  <a:pt x="8891" y="5659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2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3" y="11059"/>
                  <a:pt x="14727" y="10936"/>
                  <a:pt x="14727" y="10800"/>
                </a:cubicBezTo>
                <a:cubicBezTo>
                  <a:pt x="14727" y="10665"/>
                  <a:pt x="14673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ED2228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  <a:latin typeface="+mj-lt"/>
            </a:endParaRPr>
          </a:p>
        </p:txBody>
      </p:sp>
      <p:sp>
        <p:nvSpPr>
          <p:cNvPr id="53" name="Shape 3938">
            <a:extLst>
              <a:ext uri="{FF2B5EF4-FFF2-40B4-BE49-F238E27FC236}">
                <a16:creationId xmlns:a16="http://schemas.microsoft.com/office/drawing/2014/main" id="{B2B65121-CC55-45C0-BF6F-F210DC537AAC}"/>
              </a:ext>
            </a:extLst>
          </p:cNvPr>
          <p:cNvSpPr/>
          <p:nvPr/>
        </p:nvSpPr>
        <p:spPr>
          <a:xfrm>
            <a:off x="5914101" y="3479853"/>
            <a:ext cx="202309" cy="202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9674" y="5053"/>
                </a:moveTo>
                <a:cubicBezTo>
                  <a:pt x="9585" y="4965"/>
                  <a:pt x="9462" y="4909"/>
                  <a:pt x="9327" y="4909"/>
                </a:cubicBezTo>
                <a:cubicBezTo>
                  <a:pt x="9056" y="4909"/>
                  <a:pt x="8836" y="5130"/>
                  <a:pt x="8836" y="5400"/>
                </a:cubicBezTo>
                <a:cubicBezTo>
                  <a:pt x="8836" y="5536"/>
                  <a:pt x="8891" y="5659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2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3" y="11059"/>
                  <a:pt x="14727" y="10936"/>
                  <a:pt x="14727" y="10800"/>
                </a:cubicBezTo>
                <a:cubicBezTo>
                  <a:pt x="14727" y="10665"/>
                  <a:pt x="14673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ED2228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  <a:latin typeface="+mj-l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6D13F6-9CE7-4569-B730-F46FD6547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27" y="689664"/>
            <a:ext cx="8351745" cy="21990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2FBE50-AB1E-48A3-9DF6-0B7E294C74FC}"/>
              </a:ext>
            </a:extLst>
          </p:cNvPr>
          <p:cNvSpPr txBox="1"/>
          <p:nvPr/>
        </p:nvSpPr>
        <p:spPr>
          <a:xfrm>
            <a:off x="306800" y="2986219"/>
            <a:ext cx="4463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Ключевые возможности</a:t>
            </a:r>
          </a:p>
        </p:txBody>
      </p:sp>
    </p:spTree>
    <p:extLst>
      <p:ext uri="{BB962C8B-B14F-4D97-AF65-F5344CB8AC3E}">
        <p14:creationId xmlns:p14="http://schemas.microsoft.com/office/powerpoint/2010/main" val="3462784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>
            <a:extLst>
              <a:ext uri="{FF2B5EF4-FFF2-40B4-BE49-F238E27FC236}">
                <a16:creationId xmlns:a16="http://schemas.microsoft.com/office/drawing/2014/main" id="{52A1FE9E-5754-4C92-AF82-FA4A0319A78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204788"/>
            <a:ext cx="6516688" cy="325437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ru-RU" dirty="0"/>
              <a:t>Эффект от внедрения</a:t>
            </a:r>
          </a:p>
          <a:p>
            <a:pPr lvl="0"/>
            <a:endParaRPr lang="ru-RU" dirty="0"/>
          </a:p>
        </p:txBody>
      </p:sp>
      <p:sp>
        <p:nvSpPr>
          <p:cNvPr id="23" name="Текст 4">
            <a:extLst>
              <a:ext uri="{FF2B5EF4-FFF2-40B4-BE49-F238E27FC236}">
                <a16:creationId xmlns:a16="http://schemas.microsoft.com/office/drawing/2014/main" id="{3052504B-92AE-4B8F-8345-D908911943EE}"/>
              </a:ext>
            </a:extLst>
          </p:cNvPr>
          <p:cNvSpPr txBox="1">
            <a:spLocks/>
          </p:cNvSpPr>
          <p:nvPr/>
        </p:nvSpPr>
        <p:spPr>
          <a:xfrm>
            <a:off x="0" y="204788"/>
            <a:ext cx="6516688" cy="325437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  <a:lvl2pPr marL="467551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70000"/>
              <a:buFont typeface="Wingdings" pitchFamily="2" charset="2"/>
              <a:buChar char="Ø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01327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70000"/>
              <a:buFont typeface="Wingdings" pitchFamily="2" charset="2"/>
              <a:buChar char="Ø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Эффект от внедрения</a:t>
            </a:r>
          </a:p>
          <a:p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73189F-866F-4339-8875-5EE3378B8675}"/>
              </a:ext>
            </a:extLst>
          </p:cNvPr>
          <p:cNvSpPr txBox="1"/>
          <p:nvPr/>
        </p:nvSpPr>
        <p:spPr>
          <a:xfrm>
            <a:off x="1189069" y="4399613"/>
            <a:ext cx="151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dirty="0">
                <a:solidFill>
                  <a:schemeClr val="bg1"/>
                </a:solidFill>
                <a:ea typeface="Noto Sans" panose="020B0502040504020204" pitchFamily="34"/>
                <a:cs typeface="Noto Sans" panose="020B0502040504020204" pitchFamily="34"/>
              </a:rPr>
              <a:t>Оптимизация рабочих процессов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6EFFB6-58B9-4193-86D0-969357201AFB}"/>
              </a:ext>
            </a:extLst>
          </p:cNvPr>
          <p:cNvSpPr txBox="1"/>
          <p:nvPr/>
        </p:nvSpPr>
        <p:spPr>
          <a:xfrm>
            <a:off x="5745972" y="3476283"/>
            <a:ext cx="2193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/>
                </a:solidFill>
                <a:ea typeface="Noto Sans" panose="020B0502040504020204" pitchFamily="34"/>
                <a:cs typeface="Noto Sans" panose="020B0502040504020204" pitchFamily="34"/>
              </a:rPr>
              <a:t>Расширение возможностей контроля со стороны Финансового органа за распределением ГРБС субсидий и достижением получателями результатов их предоставления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0DB61B-7B21-43E9-BF0E-F052A729AF63}"/>
              </a:ext>
            </a:extLst>
          </p:cNvPr>
          <p:cNvSpPr txBox="1"/>
          <p:nvPr/>
        </p:nvSpPr>
        <p:spPr>
          <a:xfrm>
            <a:off x="3511226" y="3845615"/>
            <a:ext cx="1580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dirty="0">
                <a:solidFill>
                  <a:schemeClr val="bg1"/>
                </a:solidFill>
                <a:ea typeface="Noto Sans" panose="020B0502040504020204" pitchFamily="34"/>
                <a:cs typeface="Noto Sans" panose="020B0502040504020204" pitchFamily="34"/>
              </a:rPr>
              <a:t>Снижение затрат: </a:t>
            </a:r>
          </a:p>
          <a:p>
            <a:pPr marL="171450" lvl="0" indent="-171450">
              <a:buClr>
                <a:srgbClr val="ED3331"/>
              </a:buClr>
              <a:buFont typeface="Arial" panose="020B0604020202020204" pitchFamily="34" charset="0"/>
              <a:buChar char="•"/>
              <a:defRPr/>
            </a:pPr>
            <a:r>
              <a:rPr lang="ru-RU" sz="1200" dirty="0">
                <a:solidFill>
                  <a:schemeClr val="bg1"/>
                </a:solidFill>
                <a:ea typeface="Noto Sans" panose="020B0502040504020204" pitchFamily="34"/>
                <a:cs typeface="Noto Sans" panose="020B0502040504020204" pitchFamily="34"/>
              </a:rPr>
              <a:t>на расходные материалы</a:t>
            </a:r>
          </a:p>
          <a:p>
            <a:pPr marL="171450" lvl="0" indent="-171450">
              <a:buClr>
                <a:srgbClr val="ED3331"/>
              </a:buClr>
              <a:buFont typeface="Arial" panose="020B0604020202020204" pitchFamily="34" charset="0"/>
              <a:buChar char="•"/>
              <a:defRPr/>
            </a:pPr>
            <a:r>
              <a:rPr lang="ru-RU" sz="1200" dirty="0">
                <a:solidFill>
                  <a:schemeClr val="bg1"/>
                </a:solidFill>
                <a:ea typeface="Noto Sans" panose="020B0502040504020204" pitchFamily="34"/>
                <a:cs typeface="Noto Sans" panose="020B0502040504020204" pitchFamily="34"/>
              </a:rPr>
              <a:t>заработную плату сотрудников</a:t>
            </a:r>
          </a:p>
        </p:txBody>
      </p:sp>
      <p:sp>
        <p:nvSpPr>
          <p:cNvPr id="27" name="Текст 4">
            <a:extLst>
              <a:ext uri="{FF2B5EF4-FFF2-40B4-BE49-F238E27FC236}">
                <a16:creationId xmlns:a16="http://schemas.microsoft.com/office/drawing/2014/main" id="{BFB8B1B5-ED65-41E4-90B4-F3112FBA7D53}"/>
              </a:ext>
            </a:extLst>
          </p:cNvPr>
          <p:cNvSpPr txBox="1">
            <a:spLocks/>
          </p:cNvSpPr>
          <p:nvPr/>
        </p:nvSpPr>
        <p:spPr>
          <a:xfrm>
            <a:off x="306800" y="204306"/>
            <a:ext cx="6516722" cy="325285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marR="0" indent="0" algn="l" defTabSz="7792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56"/>
              </a:spcAft>
              <a:buClrTx/>
              <a:buSzTx/>
              <a:buFontTx/>
              <a:buNone/>
              <a:tabLst/>
              <a:defRPr lang="ru-RU" sz="2200" b="0" kern="1200" cap="none" baseline="0" dirty="0">
                <a:solidFill>
                  <a:srgbClr val="24347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  <a:lvl2pPr marL="467551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70000"/>
              <a:buFont typeface="Wingdings" pitchFamily="2" charset="2"/>
              <a:buChar char="Ø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01327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70000"/>
              <a:buFont typeface="Wingdings" pitchFamily="2" charset="2"/>
              <a:buChar char="Ø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bg1"/>
                </a:solidFill>
              </a:rPr>
              <a:t>Текущий опыт и эффекты от внедрения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C606A2DF-935A-4A9D-BA74-F23D17E006EC}"/>
              </a:ext>
            </a:extLst>
          </p:cNvPr>
          <p:cNvSpPr/>
          <p:nvPr/>
        </p:nvSpPr>
        <p:spPr>
          <a:xfrm>
            <a:off x="5630394" y="3344852"/>
            <a:ext cx="2386014" cy="1902396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id="{1C74759E-F3EE-4C6B-97B7-0CABCED9848C}"/>
              </a:ext>
            </a:extLst>
          </p:cNvPr>
          <p:cNvSpPr/>
          <p:nvPr/>
        </p:nvSpPr>
        <p:spPr>
          <a:xfrm>
            <a:off x="3313106" y="3687941"/>
            <a:ext cx="1991421" cy="1559307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ectangle 8">
            <a:extLst>
              <a:ext uri="{FF2B5EF4-FFF2-40B4-BE49-F238E27FC236}">
                <a16:creationId xmlns:a16="http://schemas.microsoft.com/office/drawing/2014/main" id="{67F79C43-A154-4641-8D2D-629C64E51C23}"/>
              </a:ext>
            </a:extLst>
          </p:cNvPr>
          <p:cNvSpPr/>
          <p:nvPr/>
        </p:nvSpPr>
        <p:spPr>
          <a:xfrm>
            <a:off x="990949" y="4212213"/>
            <a:ext cx="2043713" cy="1035035"/>
          </a:xfrm>
          <a:prstGeom prst="rect">
            <a:avLst/>
          </a:prstGeom>
          <a:noFill/>
          <a:ln w="9525">
            <a:solidFill>
              <a:srgbClr val="07E3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000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2F0541E6-80E8-4851-993E-D26B019599A7}"/>
              </a:ext>
            </a:extLst>
          </p:cNvPr>
          <p:cNvGrpSpPr/>
          <p:nvPr/>
        </p:nvGrpSpPr>
        <p:grpSpPr>
          <a:xfrm>
            <a:off x="1162173" y="2724327"/>
            <a:ext cx="1450674" cy="1347733"/>
            <a:chOff x="1356707" y="1326271"/>
            <a:chExt cx="1488428" cy="1454162"/>
          </a:xfrm>
        </p:grpSpPr>
        <p:sp>
          <p:nvSpPr>
            <p:cNvPr id="32" name="Дуга 31">
              <a:extLst>
                <a:ext uri="{FF2B5EF4-FFF2-40B4-BE49-F238E27FC236}">
                  <a16:creationId xmlns:a16="http://schemas.microsoft.com/office/drawing/2014/main" id="{86809DDD-633A-49B1-8303-94041A53D56D}"/>
                </a:ext>
              </a:extLst>
            </p:cNvPr>
            <p:cNvSpPr/>
            <p:nvPr/>
          </p:nvSpPr>
          <p:spPr>
            <a:xfrm rot="15269650">
              <a:off x="1523406" y="1452939"/>
              <a:ext cx="1321729" cy="1321729"/>
            </a:xfrm>
            <a:prstGeom prst="arc">
              <a:avLst>
                <a:gd name="adj1" fmla="val 9343264"/>
                <a:gd name="adj2" fmla="val 7843281"/>
              </a:avLst>
            </a:prstGeom>
            <a:ln w="63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6"/>
                </a:solidFill>
              </a:endParaRPr>
            </a:p>
          </p:txBody>
        </p:sp>
        <p:sp>
          <p:nvSpPr>
            <p:cNvPr id="33" name="Дуга 32">
              <a:extLst>
                <a:ext uri="{FF2B5EF4-FFF2-40B4-BE49-F238E27FC236}">
                  <a16:creationId xmlns:a16="http://schemas.microsoft.com/office/drawing/2014/main" id="{7E0648FA-18DE-44A8-83A6-8EDF1DD7AA89}"/>
                </a:ext>
              </a:extLst>
            </p:cNvPr>
            <p:cNvSpPr/>
            <p:nvPr/>
          </p:nvSpPr>
          <p:spPr>
            <a:xfrm rot="17387040">
              <a:off x="1356707" y="1326271"/>
              <a:ext cx="1454162" cy="1454162"/>
            </a:xfrm>
            <a:prstGeom prst="arc">
              <a:avLst>
                <a:gd name="adj1" fmla="val 16200000"/>
                <a:gd name="adj2" fmla="val 19119831"/>
              </a:avLst>
            </a:prstGeom>
            <a:ln w="6350">
              <a:solidFill>
                <a:srgbClr val="ED33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>
              <a:extLst>
                <a:ext uri="{FF2B5EF4-FFF2-40B4-BE49-F238E27FC236}">
                  <a16:creationId xmlns:a16="http://schemas.microsoft.com/office/drawing/2014/main" id="{E9B4FC0E-B857-4100-9949-03FBDB10B276}"/>
                </a:ext>
              </a:extLst>
            </p:cNvPr>
            <p:cNvSpPr/>
            <p:nvPr/>
          </p:nvSpPr>
          <p:spPr>
            <a:xfrm>
              <a:off x="2726033" y="2377480"/>
              <a:ext cx="65679" cy="65679"/>
            </a:xfrm>
            <a:prstGeom prst="ellipse">
              <a:avLst/>
            </a:prstGeom>
            <a:solidFill>
              <a:schemeClr val="bg1"/>
            </a:solidFill>
            <a:ln w="6480">
              <a:noFill/>
              <a:round/>
              <a:headEnd/>
              <a:tailEnd/>
            </a:ln>
            <a:effectLst/>
          </p:spPr>
          <p:txBody>
            <a:bodyPr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  <p:grpSp>
          <p:nvGrpSpPr>
            <p:cNvPr id="35" name="Группа 34">
              <a:extLst>
                <a:ext uri="{FF2B5EF4-FFF2-40B4-BE49-F238E27FC236}">
                  <a16:creationId xmlns:a16="http://schemas.microsoft.com/office/drawing/2014/main" id="{99A7C15F-7504-425C-B8FB-5036B2ABD3D2}"/>
                </a:ext>
              </a:extLst>
            </p:cNvPr>
            <p:cNvGrpSpPr/>
            <p:nvPr/>
          </p:nvGrpSpPr>
          <p:grpSpPr>
            <a:xfrm>
              <a:off x="2388113" y="1330019"/>
              <a:ext cx="370759" cy="370759"/>
              <a:chOff x="2123209" y="1634396"/>
              <a:chExt cx="370759" cy="370759"/>
            </a:xfrm>
          </p:grpSpPr>
          <p:sp>
            <p:nvSpPr>
              <p:cNvPr id="36" name="Овал 35">
                <a:extLst>
                  <a:ext uri="{FF2B5EF4-FFF2-40B4-BE49-F238E27FC236}">
                    <a16:creationId xmlns:a16="http://schemas.microsoft.com/office/drawing/2014/main" id="{F9D5CEDC-3E20-4ED8-9D25-04D23B45DB75}"/>
                  </a:ext>
                </a:extLst>
              </p:cNvPr>
              <p:cNvSpPr/>
              <p:nvPr/>
            </p:nvSpPr>
            <p:spPr>
              <a:xfrm>
                <a:off x="2123209" y="1634396"/>
                <a:ext cx="370759" cy="37075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D4239"/>
                </a:solidFill>
                <a:round/>
                <a:headEnd/>
                <a:tailEnd/>
              </a:ln>
              <a:effectLst/>
            </p:spPr>
            <p:txBody>
              <a:bodyPr lIns="90000" tIns="45000" rIns="90000" bIns="45000" rtlCol="0" anchor="ctr">
                <a:spAutoFit/>
              </a:bodyPr>
              <a:lstStyle/>
              <a:p>
                <a:pPr algn="l" defTabSz="449263" rtl="0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</a:pPr>
                <a:endParaRPr lang="ru-RU" sz="1400" kern="1200" dirty="0" err="1">
                  <a:solidFill>
                    <a:schemeClr val="tx1"/>
                  </a:solidFill>
                  <a:latin typeface="Arial" charset="0"/>
                  <a:ea typeface="SimSun" charset="-122"/>
                  <a:cs typeface="+mn-cs"/>
                </a:endParaRPr>
              </a:p>
            </p:txBody>
          </p:sp>
          <p:sp>
            <p:nvSpPr>
              <p:cNvPr id="37" name="TextBox 9">
                <a:extLst>
                  <a:ext uri="{FF2B5EF4-FFF2-40B4-BE49-F238E27FC236}">
                    <a16:creationId xmlns:a16="http://schemas.microsoft.com/office/drawing/2014/main" id="{6FF894F2-DDB7-4A84-9AF2-52786A7477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2240" y="1683577"/>
                <a:ext cx="351727" cy="263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7925" tIns="38963" rIns="77925" bIns="38963">
                <a:spAutoFit/>
              </a:bodyPr>
              <a:lstStyle/>
              <a:p>
                <a:pPr algn="ctr"/>
                <a:r>
                  <a:rPr lang="ru-RU" sz="1200" dirty="0">
                    <a:solidFill>
                      <a:srgbClr val="231F1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01</a:t>
                </a:r>
              </a:p>
            </p:txBody>
          </p:sp>
        </p:grpSp>
      </p:grp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3DC5790C-817A-4B86-B7F6-6D97904DA62B}"/>
              </a:ext>
            </a:extLst>
          </p:cNvPr>
          <p:cNvGrpSpPr/>
          <p:nvPr/>
        </p:nvGrpSpPr>
        <p:grpSpPr>
          <a:xfrm>
            <a:off x="3450693" y="2211948"/>
            <a:ext cx="1372039" cy="1340452"/>
            <a:chOff x="1356707" y="1326271"/>
            <a:chExt cx="1488428" cy="1454162"/>
          </a:xfrm>
        </p:grpSpPr>
        <p:sp>
          <p:nvSpPr>
            <p:cNvPr id="39" name="Дуга 38">
              <a:extLst>
                <a:ext uri="{FF2B5EF4-FFF2-40B4-BE49-F238E27FC236}">
                  <a16:creationId xmlns:a16="http://schemas.microsoft.com/office/drawing/2014/main" id="{E780676F-9B02-4581-87A0-0D72CBA1AC33}"/>
                </a:ext>
              </a:extLst>
            </p:cNvPr>
            <p:cNvSpPr/>
            <p:nvPr/>
          </p:nvSpPr>
          <p:spPr>
            <a:xfrm rot="15269650">
              <a:off x="1523406" y="1452939"/>
              <a:ext cx="1321729" cy="1321729"/>
            </a:xfrm>
            <a:prstGeom prst="arc">
              <a:avLst>
                <a:gd name="adj1" fmla="val 9343264"/>
                <a:gd name="adj2" fmla="val 7843281"/>
              </a:avLst>
            </a:prstGeom>
            <a:ln w="63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6"/>
                </a:solidFill>
              </a:endParaRPr>
            </a:p>
          </p:txBody>
        </p:sp>
        <p:sp>
          <p:nvSpPr>
            <p:cNvPr id="40" name="Дуга 39">
              <a:extLst>
                <a:ext uri="{FF2B5EF4-FFF2-40B4-BE49-F238E27FC236}">
                  <a16:creationId xmlns:a16="http://schemas.microsoft.com/office/drawing/2014/main" id="{4EA9F7A5-D29F-4D8E-935A-5EDD9760F0FD}"/>
                </a:ext>
              </a:extLst>
            </p:cNvPr>
            <p:cNvSpPr/>
            <p:nvPr/>
          </p:nvSpPr>
          <p:spPr>
            <a:xfrm rot="17387040">
              <a:off x="1356707" y="1326271"/>
              <a:ext cx="1454162" cy="1454162"/>
            </a:xfrm>
            <a:prstGeom prst="arc">
              <a:avLst>
                <a:gd name="adj1" fmla="val 16200000"/>
                <a:gd name="adj2" fmla="val 19119831"/>
              </a:avLst>
            </a:prstGeom>
            <a:ln w="6350">
              <a:solidFill>
                <a:srgbClr val="ED33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>
              <a:extLst>
                <a:ext uri="{FF2B5EF4-FFF2-40B4-BE49-F238E27FC236}">
                  <a16:creationId xmlns:a16="http://schemas.microsoft.com/office/drawing/2014/main" id="{9E5971B8-ADC9-4B2D-8F74-2B16C0BB3875}"/>
                </a:ext>
              </a:extLst>
            </p:cNvPr>
            <p:cNvSpPr/>
            <p:nvPr/>
          </p:nvSpPr>
          <p:spPr>
            <a:xfrm>
              <a:off x="2726033" y="2377480"/>
              <a:ext cx="65679" cy="65679"/>
            </a:xfrm>
            <a:prstGeom prst="ellipse">
              <a:avLst/>
            </a:prstGeom>
            <a:solidFill>
              <a:schemeClr val="bg1"/>
            </a:solidFill>
            <a:ln w="6480">
              <a:noFill/>
              <a:round/>
              <a:headEnd/>
              <a:tailEnd/>
            </a:ln>
            <a:effectLst/>
          </p:spPr>
          <p:txBody>
            <a:bodyPr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  <p:grpSp>
          <p:nvGrpSpPr>
            <p:cNvPr id="42" name="Группа 41">
              <a:extLst>
                <a:ext uri="{FF2B5EF4-FFF2-40B4-BE49-F238E27FC236}">
                  <a16:creationId xmlns:a16="http://schemas.microsoft.com/office/drawing/2014/main" id="{88F0A0A6-614B-428B-A76A-AF274906A04F}"/>
                </a:ext>
              </a:extLst>
            </p:cNvPr>
            <p:cNvGrpSpPr/>
            <p:nvPr/>
          </p:nvGrpSpPr>
          <p:grpSpPr>
            <a:xfrm>
              <a:off x="2388113" y="1330019"/>
              <a:ext cx="370759" cy="370759"/>
              <a:chOff x="2123209" y="1634396"/>
              <a:chExt cx="370759" cy="370759"/>
            </a:xfrm>
          </p:grpSpPr>
          <p:sp>
            <p:nvSpPr>
              <p:cNvPr id="43" name="Овал 42">
                <a:extLst>
                  <a:ext uri="{FF2B5EF4-FFF2-40B4-BE49-F238E27FC236}">
                    <a16:creationId xmlns:a16="http://schemas.microsoft.com/office/drawing/2014/main" id="{8326E055-53E4-47FC-82C4-326C7BAA0346}"/>
                  </a:ext>
                </a:extLst>
              </p:cNvPr>
              <p:cNvSpPr/>
              <p:nvPr/>
            </p:nvSpPr>
            <p:spPr>
              <a:xfrm>
                <a:off x="2123209" y="1634396"/>
                <a:ext cx="370759" cy="37075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D4239"/>
                </a:solidFill>
                <a:round/>
                <a:headEnd/>
                <a:tailEnd/>
              </a:ln>
              <a:effectLst/>
            </p:spPr>
            <p:txBody>
              <a:bodyPr lIns="90000" tIns="45000" rIns="90000" bIns="45000" rtlCol="0" anchor="ctr">
                <a:spAutoFit/>
              </a:bodyPr>
              <a:lstStyle/>
              <a:p>
                <a:pPr algn="l" defTabSz="449263" rtl="0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</a:pPr>
                <a:endParaRPr lang="ru-RU" sz="1400" kern="1200" dirty="0" err="1">
                  <a:solidFill>
                    <a:schemeClr val="tx1"/>
                  </a:solidFill>
                  <a:latin typeface="Arial" charset="0"/>
                  <a:ea typeface="SimSun" charset="-122"/>
                  <a:cs typeface="+mn-cs"/>
                </a:endParaRPr>
              </a:p>
            </p:txBody>
          </p:sp>
          <p:sp>
            <p:nvSpPr>
              <p:cNvPr id="44" name="TextBox 9">
                <a:extLst>
                  <a:ext uri="{FF2B5EF4-FFF2-40B4-BE49-F238E27FC236}">
                    <a16:creationId xmlns:a16="http://schemas.microsoft.com/office/drawing/2014/main" id="{8314B49D-3987-4968-827D-177D2BF5AF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2240" y="1683577"/>
                <a:ext cx="351727" cy="263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7925" tIns="38963" rIns="77925" bIns="38963">
                <a:spAutoFit/>
              </a:bodyPr>
              <a:lstStyle/>
              <a:p>
                <a:pPr algn="ctr"/>
                <a:r>
                  <a:rPr lang="ru-RU" sz="1200" dirty="0">
                    <a:solidFill>
                      <a:srgbClr val="231F1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02</a:t>
                </a:r>
              </a:p>
            </p:txBody>
          </p:sp>
        </p:grpSp>
      </p:grp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446FDCD6-5478-4ED1-B18D-E1DBDBEC6DD9}"/>
              </a:ext>
            </a:extLst>
          </p:cNvPr>
          <p:cNvGrpSpPr/>
          <p:nvPr/>
        </p:nvGrpSpPr>
        <p:grpSpPr>
          <a:xfrm>
            <a:off x="6032046" y="1789893"/>
            <a:ext cx="1453212" cy="1419757"/>
            <a:chOff x="1356707" y="1326271"/>
            <a:chExt cx="1488428" cy="1454162"/>
          </a:xfrm>
        </p:grpSpPr>
        <p:sp>
          <p:nvSpPr>
            <p:cNvPr id="46" name="Дуга 45">
              <a:extLst>
                <a:ext uri="{FF2B5EF4-FFF2-40B4-BE49-F238E27FC236}">
                  <a16:creationId xmlns:a16="http://schemas.microsoft.com/office/drawing/2014/main" id="{80C6D2A9-2644-4C53-B39B-6D0E2B5AE4A6}"/>
                </a:ext>
              </a:extLst>
            </p:cNvPr>
            <p:cNvSpPr/>
            <p:nvPr/>
          </p:nvSpPr>
          <p:spPr>
            <a:xfrm rot="15269650">
              <a:off x="1523406" y="1452939"/>
              <a:ext cx="1321729" cy="1321729"/>
            </a:xfrm>
            <a:prstGeom prst="arc">
              <a:avLst>
                <a:gd name="adj1" fmla="val 9343264"/>
                <a:gd name="adj2" fmla="val 7843281"/>
              </a:avLst>
            </a:prstGeom>
            <a:ln w="63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6"/>
                </a:solidFill>
              </a:endParaRPr>
            </a:p>
          </p:txBody>
        </p:sp>
        <p:sp>
          <p:nvSpPr>
            <p:cNvPr id="47" name="Дуга 46">
              <a:extLst>
                <a:ext uri="{FF2B5EF4-FFF2-40B4-BE49-F238E27FC236}">
                  <a16:creationId xmlns:a16="http://schemas.microsoft.com/office/drawing/2014/main" id="{62725104-809E-42F7-9ED0-1F0CABF34052}"/>
                </a:ext>
              </a:extLst>
            </p:cNvPr>
            <p:cNvSpPr/>
            <p:nvPr/>
          </p:nvSpPr>
          <p:spPr>
            <a:xfrm rot="17387040">
              <a:off x="1356707" y="1326271"/>
              <a:ext cx="1454162" cy="1454162"/>
            </a:xfrm>
            <a:prstGeom prst="arc">
              <a:avLst>
                <a:gd name="adj1" fmla="val 16200000"/>
                <a:gd name="adj2" fmla="val 19119831"/>
              </a:avLst>
            </a:prstGeom>
            <a:ln w="6350">
              <a:solidFill>
                <a:srgbClr val="ED33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>
              <a:extLst>
                <a:ext uri="{FF2B5EF4-FFF2-40B4-BE49-F238E27FC236}">
                  <a16:creationId xmlns:a16="http://schemas.microsoft.com/office/drawing/2014/main" id="{AF6DD73E-BE6E-44DD-83B5-7486807F4AFF}"/>
                </a:ext>
              </a:extLst>
            </p:cNvPr>
            <p:cNvSpPr/>
            <p:nvPr/>
          </p:nvSpPr>
          <p:spPr>
            <a:xfrm>
              <a:off x="2726033" y="2377480"/>
              <a:ext cx="65679" cy="65679"/>
            </a:xfrm>
            <a:prstGeom prst="ellipse">
              <a:avLst/>
            </a:prstGeom>
            <a:solidFill>
              <a:schemeClr val="bg1"/>
            </a:solidFill>
            <a:ln w="6480">
              <a:noFill/>
              <a:round/>
              <a:headEnd/>
              <a:tailEnd/>
            </a:ln>
            <a:effectLst/>
          </p:spPr>
          <p:txBody>
            <a:bodyPr lIns="90000" tIns="45000" rIns="90000" bIns="45000" rtlCol="0" anchor="ctr">
              <a:spAutoFit/>
            </a:bodyPr>
            <a:lstStyle/>
            <a:p>
              <a:pPr algn="l" defTabSz="449263" rtl="0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</a:pPr>
              <a:endParaRPr lang="ru-RU" sz="1400" kern="1200" dirty="0" err="1">
                <a:solidFill>
                  <a:schemeClr val="tx1"/>
                </a:solidFill>
                <a:latin typeface="Arial" charset="0"/>
                <a:ea typeface="SimSun" charset="-122"/>
                <a:cs typeface="+mn-cs"/>
              </a:endParaRPr>
            </a:p>
          </p:txBody>
        </p:sp>
        <p:grpSp>
          <p:nvGrpSpPr>
            <p:cNvPr id="49" name="Группа 48">
              <a:extLst>
                <a:ext uri="{FF2B5EF4-FFF2-40B4-BE49-F238E27FC236}">
                  <a16:creationId xmlns:a16="http://schemas.microsoft.com/office/drawing/2014/main" id="{E5D4B5C9-F248-4A73-A446-C23E84568683}"/>
                </a:ext>
              </a:extLst>
            </p:cNvPr>
            <p:cNvGrpSpPr/>
            <p:nvPr/>
          </p:nvGrpSpPr>
          <p:grpSpPr>
            <a:xfrm>
              <a:off x="2388113" y="1330019"/>
              <a:ext cx="370759" cy="370759"/>
              <a:chOff x="2123209" y="1634396"/>
              <a:chExt cx="370759" cy="370759"/>
            </a:xfrm>
          </p:grpSpPr>
          <p:sp>
            <p:nvSpPr>
              <p:cNvPr id="50" name="Овал 49">
                <a:extLst>
                  <a:ext uri="{FF2B5EF4-FFF2-40B4-BE49-F238E27FC236}">
                    <a16:creationId xmlns:a16="http://schemas.microsoft.com/office/drawing/2014/main" id="{1C37AA78-D397-4717-8167-58FF33A88DCE}"/>
                  </a:ext>
                </a:extLst>
              </p:cNvPr>
              <p:cNvSpPr/>
              <p:nvPr/>
            </p:nvSpPr>
            <p:spPr>
              <a:xfrm>
                <a:off x="2123209" y="1634396"/>
                <a:ext cx="370759" cy="37075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D4239"/>
                </a:solidFill>
                <a:round/>
                <a:headEnd/>
                <a:tailEnd/>
              </a:ln>
              <a:effectLst/>
            </p:spPr>
            <p:txBody>
              <a:bodyPr lIns="90000" tIns="45000" rIns="90000" bIns="45000" rtlCol="0" anchor="ctr">
                <a:spAutoFit/>
              </a:bodyPr>
              <a:lstStyle/>
              <a:p>
                <a:pPr algn="l" defTabSz="449263" rtl="0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</a:tabLst>
                </a:pPr>
                <a:endParaRPr lang="ru-RU" sz="1400" kern="1200" dirty="0" err="1">
                  <a:solidFill>
                    <a:schemeClr val="tx1"/>
                  </a:solidFill>
                  <a:latin typeface="Arial" charset="0"/>
                  <a:ea typeface="SimSun" charset="-122"/>
                  <a:cs typeface="+mn-cs"/>
                </a:endParaRPr>
              </a:p>
            </p:txBody>
          </p:sp>
          <p:sp>
            <p:nvSpPr>
              <p:cNvPr id="51" name="TextBox 9">
                <a:extLst>
                  <a:ext uri="{FF2B5EF4-FFF2-40B4-BE49-F238E27FC236}">
                    <a16:creationId xmlns:a16="http://schemas.microsoft.com/office/drawing/2014/main" id="{EB70342E-AEC3-4907-A43D-5694E526B0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42240" y="1683577"/>
                <a:ext cx="351727" cy="263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7925" tIns="38963" rIns="77925" bIns="38963">
                <a:spAutoFit/>
              </a:bodyPr>
              <a:lstStyle/>
              <a:p>
                <a:pPr algn="ctr"/>
                <a:r>
                  <a:rPr lang="ru-RU" sz="1200" dirty="0">
                    <a:solidFill>
                      <a:srgbClr val="231F1E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03</a:t>
                </a:r>
              </a:p>
            </p:txBody>
          </p:sp>
        </p:grpSp>
      </p:grpSp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2DA7526F-B13E-4769-B39B-FAC4C4425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2779" y="2561757"/>
            <a:ext cx="684854" cy="693634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F1656E3D-83F0-4E20-9150-2CAC709B64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8031" y="3023344"/>
            <a:ext cx="679947" cy="734343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3E826960-ABAD-4F65-B02C-66C2533E4B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89338" y="2155094"/>
            <a:ext cx="698079" cy="7524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CC70C9-9E8F-4C15-A624-DBC41245CB62}"/>
              </a:ext>
            </a:extLst>
          </p:cNvPr>
          <p:cNvSpPr txBox="1"/>
          <p:nvPr/>
        </p:nvSpPr>
        <p:spPr>
          <a:xfrm>
            <a:off x="280132" y="769721"/>
            <a:ext cx="4656618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Текущие внедрения:</a:t>
            </a:r>
          </a:p>
          <a:p>
            <a:endParaRPr lang="ru-RU" sz="12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Амурская область</a:t>
            </a:r>
          </a:p>
          <a:p>
            <a:r>
              <a:rPr lang="ru-RU" sz="1050" dirty="0">
                <a:solidFill>
                  <a:schemeClr val="bg1"/>
                </a:solidFill>
              </a:rPr>
              <a:t>(в рамках опытной эксплуатации системы подключено  около 300 пользователей со стороны получателей субсидий; заключено около 1000 соглашений, в том числе изменений; сформировано около 300 отчетов об исполнении соглашений)</a:t>
            </a:r>
          </a:p>
          <a:p>
            <a:endParaRPr lang="ru-RU" sz="105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Горно-Алтайск</a:t>
            </a:r>
          </a:p>
        </p:txBody>
      </p:sp>
    </p:spTree>
    <p:extLst>
      <p:ext uri="{BB962C8B-B14F-4D97-AF65-F5344CB8AC3E}">
        <p14:creationId xmlns:p14="http://schemas.microsoft.com/office/powerpoint/2010/main" val="2698386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51E605C-C7F0-4DF5-8F2A-708F59431C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3200" dirty="0"/>
              <a:t>Спасибо </a:t>
            </a:r>
            <a:r>
              <a:rPr lang="ru-RU" sz="3200" dirty="0">
                <a:solidFill>
                  <a:schemeClr val="accent3"/>
                </a:solidFill>
              </a:rPr>
              <a:t>за внимание!</a:t>
            </a:r>
            <a:endParaRPr lang="ru-RU" sz="3200" dirty="0"/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id="{8FBF49B1-26F2-4E30-A8AE-9C0ADBEEEEB6}"/>
              </a:ext>
            </a:extLst>
          </p:cNvPr>
          <p:cNvSpPr txBox="1">
            <a:spLocks/>
          </p:cNvSpPr>
          <p:nvPr/>
        </p:nvSpPr>
        <p:spPr>
          <a:xfrm>
            <a:off x="2324179" y="3799890"/>
            <a:ext cx="1476164" cy="647700"/>
          </a:xfrm>
          <a:prstGeom prst="rect">
            <a:avLst/>
          </a:prstGeom>
        </p:spPr>
        <p:txBody>
          <a:bodyPr/>
          <a:lstStyle>
            <a:lvl1pPr marL="0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130000"/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67551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70000"/>
              <a:buFont typeface="Wingdings" pitchFamily="2" charset="2"/>
              <a:buChar char="Ø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01327" indent="-233776" algn="l" defTabSz="779252" rtl="0" eaLnBrk="1" latinLnBrk="0" hangingPunct="1">
              <a:spcBef>
                <a:spcPts val="0"/>
              </a:spcBef>
              <a:spcAft>
                <a:spcPts val="511"/>
              </a:spcAft>
              <a:buClr>
                <a:schemeClr val="bg2"/>
              </a:buClr>
              <a:buSzPct val="70000"/>
              <a:buFont typeface="Wingdings" pitchFamily="2" charset="2"/>
              <a:buChar char="Ø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 pitchFamily="34" charset="0"/>
              <a:buNone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(495) 784-70-00</a:t>
            </a:r>
          </a:p>
          <a:p>
            <a:pPr indent="0">
              <a:buFont typeface="Arial" pitchFamily="34" charset="0"/>
              <a:buNone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bft@bftcom.com</a:t>
            </a:r>
          </a:p>
          <a:p>
            <a:pPr indent="0">
              <a:buFont typeface="Arial" pitchFamily="34" charset="0"/>
              <a:buNone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bftcom.com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7B1A106-83A4-4B65-9712-CFE0E0CD2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6319" y="3404503"/>
            <a:ext cx="1188701" cy="118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95589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">
      <a:dk1>
        <a:srgbClr val="002D59"/>
      </a:dk1>
      <a:lt1>
        <a:srgbClr val="FFFFFF"/>
      </a:lt1>
      <a:dk2>
        <a:srgbClr val="000000"/>
      </a:dk2>
      <a:lt2>
        <a:srgbClr val="FFFFFF"/>
      </a:lt2>
      <a:accent1>
        <a:srgbClr val="CECFDC"/>
      </a:accent1>
      <a:accent2>
        <a:srgbClr val="B3B5C9"/>
      </a:accent2>
      <a:accent3>
        <a:srgbClr val="E73233"/>
      </a:accent3>
      <a:accent4>
        <a:srgbClr val="299DE3"/>
      </a:accent4>
      <a:accent5>
        <a:srgbClr val="005598"/>
      </a:accent5>
      <a:accent6>
        <a:srgbClr val="233471"/>
      </a:accent6>
      <a:hlink>
        <a:srgbClr val="FF0000"/>
      </a:hlink>
      <a:folHlink>
        <a:srgbClr val="171C30"/>
      </a:folHlink>
    </a:clrScheme>
    <a:fontScheme name="Segoe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CDDD0"/>
        </a:solidFill>
        <a:ln w="6480">
          <a:solidFill>
            <a:srgbClr val="E30613"/>
          </a:solidFill>
          <a:round/>
          <a:headEnd/>
          <a:tailEnd/>
        </a:ln>
        <a:effectLst/>
      </a:spPr>
      <a:bodyPr lIns="90000" tIns="45000" rIns="90000" bIns="45000" rtlCol="0" anchor="ctr">
        <a:spAutoFit/>
      </a:bodyPr>
      <a:lstStyle>
        <a:defPPr algn="l" defTabSz="449263" rtl="0" fontAlgn="base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tabLst>
            <a:tab pos="723900" algn="l"/>
          </a:tabLst>
          <a:defRPr sz="1400" kern="1200" dirty="0" err="1" smtClean="0">
            <a:solidFill>
              <a:schemeClr val="tx1"/>
            </a:solidFill>
            <a:latin typeface="Arial" charset="0"/>
            <a:ea typeface="SimSun" charset="-122"/>
            <a:cs typeface="+mn-cs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8761f89-f274-4805-a2a9-a0dace306e3e">Q35MPENEDJK4-488-104</_dlc_DocId>
    <_dlc_DocIdUrl xmlns="18761f89-f274-4805-a2a9-a0dace306e3e">
      <Url>http://spserver/dm/InfoProduct/_layouts/DocIdRedir.aspx?ID=Q35MPENEDJK4-488-104</Url>
      <Description>Q35MPENEDJK4-488-104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3DCC94CC31644B42BA9E3B6FD339FB81" ma:contentTypeVersion="14" ma:contentTypeDescription="Создание документа." ma:contentTypeScope="" ma:versionID="38e38e8eab10d4b2fb9a69df744f3647">
  <xsd:schema xmlns:xsd="http://www.w3.org/2001/XMLSchema" xmlns:xs="http://www.w3.org/2001/XMLSchema" xmlns:p="http://schemas.microsoft.com/office/2006/metadata/properties" xmlns:ns2="18761f89-f274-4805-a2a9-a0dace306e3e" targetNamespace="http://schemas.microsoft.com/office/2006/metadata/properties" ma:root="true" ma:fieldsID="ee140f1573d756f2d7571c2ee28dcc49" ns2:_="">
    <xsd:import namespace="18761f89-f274-4805-a2a9-a0dace306e3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761f89-f274-4805-a2a9-a0dace306e3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DC3014-7CF0-45D8-B1E1-1713A36A0CD9}">
  <ds:schemaRefs>
    <ds:schemaRef ds:uri="http://schemas.microsoft.com/office/2006/documentManagement/types"/>
    <ds:schemaRef ds:uri="18761f89-f274-4805-a2a9-a0dace306e3e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EBA7844-EBAE-426D-80BB-C05142BA04CD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2AC8F29-A179-4D6E-8CB2-7696C6C926A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64AB0D3-E44E-44F3-AEAF-7F49A10BD9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761f89-f274-4805-a2a9-a0dace306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90296</TotalTime>
  <Words>692</Words>
  <Application>Microsoft Office PowerPoint</Application>
  <PresentationFormat>Экран (16:9)</PresentationFormat>
  <Paragraphs>91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3" baseType="lpstr">
      <vt:lpstr>SimSun</vt:lpstr>
      <vt:lpstr>Arial</vt:lpstr>
      <vt:lpstr>Calibri</vt:lpstr>
      <vt:lpstr>Calibri Light</vt:lpstr>
      <vt:lpstr>Courier New</vt:lpstr>
      <vt:lpstr>Mail Sans Roman Regular</vt:lpstr>
      <vt:lpstr>Noto Sans</vt:lpstr>
      <vt:lpstr>PT Root UI</vt:lpstr>
      <vt:lpstr>Segoe UI</vt:lpstr>
      <vt:lpstr>Segoe UI Light</vt:lpstr>
      <vt:lpstr>Segoe UI Semibold</vt:lpstr>
      <vt:lpstr>Segoe UI Semilight</vt:lpstr>
      <vt:lpstr>Times New Roman</vt:lpstr>
      <vt:lpstr>Wingdings</vt:lpstr>
      <vt:lpstr>1_Тема Office</vt:lpstr>
      <vt:lpstr>Актуальные автоматизированные решения для муниципальных образований в области ведения соглашений и мониторинга результатов предоставления субсидий ЮЛ, ИП, ФЛ - производителям товаров, работ, услуг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PL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Пестова Татьяна Юрьевна</cp:lastModifiedBy>
  <cp:revision>1170</cp:revision>
  <dcterms:created xsi:type="dcterms:W3CDTF">2012-12-26T07:41:36Z</dcterms:created>
  <dcterms:modified xsi:type="dcterms:W3CDTF">2023-06-02T13:09:10Z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0x0101003DCC94CC31644B42BA9E3B6FD339FB81</vt:lpwstr>
  </property>
  <property fmtid="{D5CDD505-2E9C-101B-9397-08002B2CF9AE}" pid="3" name="_dlc_DocIdItemGuid">
    <vt:lpwstr>7ab02b75-38d5-49f8-a176-f24b22562ac4</vt:lpwstr>
  </property>
</Properties>
</file>