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9" r:id="rId3"/>
    <p:sldId id="376" r:id="rId4"/>
    <p:sldId id="379" r:id="rId5"/>
    <p:sldId id="377" r:id="rId6"/>
    <p:sldId id="355" r:id="rId7"/>
    <p:sldId id="372" r:id="rId8"/>
    <p:sldId id="389" r:id="rId9"/>
    <p:sldId id="407" r:id="rId10"/>
    <p:sldId id="408" r:id="rId11"/>
    <p:sldId id="390" r:id="rId12"/>
    <p:sldId id="409" r:id="rId13"/>
    <p:sldId id="410" r:id="rId14"/>
    <p:sldId id="411" r:id="rId15"/>
    <p:sldId id="413" r:id="rId16"/>
    <p:sldId id="412" r:id="rId17"/>
    <p:sldId id="371" r:id="rId18"/>
    <p:sldId id="414" r:id="rId19"/>
    <p:sldId id="415" r:id="rId20"/>
    <p:sldId id="416" r:id="rId21"/>
    <p:sldId id="417" r:id="rId22"/>
    <p:sldId id="418" r:id="rId23"/>
    <p:sldId id="419" r:id="rId24"/>
    <p:sldId id="420" r:id="rId25"/>
    <p:sldId id="421" r:id="rId26"/>
    <p:sldId id="258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40287E-124F-4E07-BE3A-81A7D2E08052}" v="7" dt="2023-05-19T05:53:55.0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247" autoAdjust="0"/>
  </p:normalViewPr>
  <p:slideViewPr>
    <p:cSldViewPr snapToGrid="0">
      <p:cViewPr varScale="1">
        <p:scale>
          <a:sx n="106" d="100"/>
          <a:sy n="106" d="100"/>
        </p:scale>
        <p:origin x="7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mitry Sosnin" userId="21bf6ccaf7e27681" providerId="LiveId" clId="{C540287E-124F-4E07-BE3A-81A7D2E08052}"/>
    <pc:docChg chg="custSel addSld delSld modSld sldOrd">
      <pc:chgData name="Dmitry Sosnin" userId="21bf6ccaf7e27681" providerId="LiveId" clId="{C540287E-124F-4E07-BE3A-81A7D2E08052}" dt="2023-05-19T14:53:33.126" v="83" actId="1076"/>
      <pc:docMkLst>
        <pc:docMk/>
      </pc:docMkLst>
      <pc:sldChg chg="modSp mod">
        <pc:chgData name="Dmitry Sosnin" userId="21bf6ccaf7e27681" providerId="LiveId" clId="{C540287E-124F-4E07-BE3A-81A7D2E08052}" dt="2023-05-19T14:53:33.126" v="83" actId="1076"/>
        <pc:sldMkLst>
          <pc:docMk/>
          <pc:sldMk cId="4128541595" sldId="256"/>
        </pc:sldMkLst>
        <pc:spChg chg="mod">
          <ac:chgData name="Dmitry Sosnin" userId="21bf6ccaf7e27681" providerId="LiveId" clId="{C540287E-124F-4E07-BE3A-81A7D2E08052}" dt="2023-05-19T14:53:33.126" v="83" actId="1076"/>
          <ac:spMkLst>
            <pc:docMk/>
            <pc:sldMk cId="4128541595" sldId="256"/>
            <ac:spMk id="2" creationId="{7B180214-4C81-6CF5-B129-228C439EB14D}"/>
          </ac:spMkLst>
        </pc:spChg>
        <pc:spChg chg="mod">
          <ac:chgData name="Dmitry Sosnin" userId="21bf6ccaf7e27681" providerId="LiveId" clId="{C540287E-124F-4E07-BE3A-81A7D2E08052}" dt="2023-05-19T05:41:04.190" v="25" actId="20577"/>
          <ac:spMkLst>
            <pc:docMk/>
            <pc:sldMk cId="4128541595" sldId="256"/>
            <ac:spMk id="5" creationId="{85EBC400-8D47-56C4-3A78-B332EEB4584D}"/>
          </ac:spMkLst>
        </pc:spChg>
      </pc:sldChg>
      <pc:sldChg chg="ord">
        <pc:chgData name="Dmitry Sosnin" userId="21bf6ccaf7e27681" providerId="LiveId" clId="{C540287E-124F-4E07-BE3A-81A7D2E08052}" dt="2023-05-19T05:49:05.064" v="72"/>
        <pc:sldMkLst>
          <pc:docMk/>
          <pc:sldMk cId="2009456532" sldId="258"/>
        </pc:sldMkLst>
      </pc:sldChg>
      <pc:sldChg chg="modSp add mod">
        <pc:chgData name="Dmitry Sosnin" userId="21bf6ccaf7e27681" providerId="LiveId" clId="{C540287E-124F-4E07-BE3A-81A7D2E08052}" dt="2023-05-19T05:42:06.727" v="50" actId="6549"/>
        <pc:sldMkLst>
          <pc:docMk/>
          <pc:sldMk cId="1342756450" sldId="259"/>
        </pc:sldMkLst>
        <pc:spChg chg="mod">
          <ac:chgData name="Dmitry Sosnin" userId="21bf6ccaf7e27681" providerId="LiveId" clId="{C540287E-124F-4E07-BE3A-81A7D2E08052}" dt="2023-05-19T05:42:06.727" v="50" actId="6549"/>
          <ac:spMkLst>
            <pc:docMk/>
            <pc:sldMk cId="1342756450" sldId="259"/>
            <ac:spMk id="2" creationId="{1DCB6002-A452-3C0D-5A62-59277FD7B64D}"/>
          </ac:spMkLst>
        </pc:spChg>
        <pc:picChg chg="mod">
          <ac:chgData name="Dmitry Sosnin" userId="21bf6ccaf7e27681" providerId="LiveId" clId="{C540287E-124F-4E07-BE3A-81A7D2E08052}" dt="2023-05-19T05:41:52.680" v="40" actId="1076"/>
          <ac:picMkLst>
            <pc:docMk/>
            <pc:sldMk cId="1342756450" sldId="259"/>
            <ac:picMk id="3" creationId="{243CB9E9-857B-A00F-0D61-15FF97DD2044}"/>
          </ac:picMkLst>
        </pc:picChg>
      </pc:sldChg>
      <pc:sldChg chg="del">
        <pc:chgData name="Dmitry Sosnin" userId="21bf6ccaf7e27681" providerId="LiveId" clId="{C540287E-124F-4E07-BE3A-81A7D2E08052}" dt="2023-05-19T05:42:18.655" v="51" actId="47"/>
        <pc:sldMkLst>
          <pc:docMk/>
          <pc:sldMk cId="434292836" sldId="349"/>
        </pc:sldMkLst>
      </pc:sldChg>
      <pc:sldChg chg="delSp mod">
        <pc:chgData name="Dmitry Sosnin" userId="21bf6ccaf7e27681" providerId="LiveId" clId="{C540287E-124F-4E07-BE3A-81A7D2E08052}" dt="2023-05-19T05:42:26.724" v="52" actId="478"/>
        <pc:sldMkLst>
          <pc:docMk/>
          <pc:sldMk cId="381140231" sldId="355"/>
        </pc:sldMkLst>
        <pc:spChg chg="del">
          <ac:chgData name="Dmitry Sosnin" userId="21bf6ccaf7e27681" providerId="LiveId" clId="{C540287E-124F-4E07-BE3A-81A7D2E08052}" dt="2023-05-19T05:42:26.724" v="52" actId="478"/>
          <ac:spMkLst>
            <pc:docMk/>
            <pc:sldMk cId="381140231" sldId="355"/>
            <ac:spMk id="7" creationId="{11BFEF90-95FC-837F-B283-7D67D60FA611}"/>
          </ac:spMkLst>
        </pc:spChg>
      </pc:sldChg>
      <pc:sldChg chg="ord">
        <pc:chgData name="Dmitry Sosnin" userId="21bf6ccaf7e27681" providerId="LiveId" clId="{C540287E-124F-4E07-BE3A-81A7D2E08052}" dt="2023-05-19T05:43:17.051" v="57"/>
        <pc:sldMkLst>
          <pc:docMk/>
          <pc:sldMk cId="3031032608" sldId="359"/>
        </pc:sldMkLst>
      </pc:sldChg>
      <pc:sldChg chg="delSp modSp mod">
        <pc:chgData name="Dmitry Sosnin" userId="21bf6ccaf7e27681" providerId="LiveId" clId="{C540287E-124F-4E07-BE3A-81A7D2E08052}" dt="2023-05-19T05:42:42.344" v="55" actId="1076"/>
        <pc:sldMkLst>
          <pc:docMk/>
          <pc:sldMk cId="153113676" sldId="370"/>
        </pc:sldMkLst>
        <pc:spChg chg="mod">
          <ac:chgData name="Dmitry Sosnin" userId="21bf6ccaf7e27681" providerId="LiveId" clId="{C540287E-124F-4E07-BE3A-81A7D2E08052}" dt="2023-05-19T05:42:42.344" v="55" actId="1076"/>
          <ac:spMkLst>
            <pc:docMk/>
            <pc:sldMk cId="153113676" sldId="370"/>
            <ac:spMk id="3" creationId="{3632C0C7-E9C0-3531-2FFD-863B12949AD8}"/>
          </ac:spMkLst>
        </pc:spChg>
        <pc:spChg chg="del">
          <ac:chgData name="Dmitry Sosnin" userId="21bf6ccaf7e27681" providerId="LiveId" clId="{C540287E-124F-4E07-BE3A-81A7D2E08052}" dt="2023-05-19T05:42:36.240" v="53" actId="478"/>
          <ac:spMkLst>
            <pc:docMk/>
            <pc:sldMk cId="153113676" sldId="370"/>
            <ac:spMk id="10" creationId="{C6F5F115-0005-7F70-8283-346786584979}"/>
          </ac:spMkLst>
        </pc:spChg>
        <pc:picChg chg="mod">
          <ac:chgData name="Dmitry Sosnin" userId="21bf6ccaf7e27681" providerId="LiveId" clId="{C540287E-124F-4E07-BE3A-81A7D2E08052}" dt="2023-05-19T05:42:38.712" v="54" actId="1076"/>
          <ac:picMkLst>
            <pc:docMk/>
            <pc:sldMk cId="153113676" sldId="370"/>
            <ac:picMk id="9" creationId="{938AAAB2-0A1D-7A44-E2B1-55F0CEAF79C1}"/>
          </ac:picMkLst>
        </pc:picChg>
      </pc:sldChg>
      <pc:sldChg chg="ord">
        <pc:chgData name="Dmitry Sosnin" userId="21bf6ccaf7e27681" providerId="LiveId" clId="{C540287E-124F-4E07-BE3A-81A7D2E08052}" dt="2023-05-19T05:50:42.393" v="79"/>
        <pc:sldMkLst>
          <pc:docMk/>
          <pc:sldMk cId="3040222213" sldId="371"/>
        </pc:sldMkLst>
      </pc:sldChg>
      <pc:sldChg chg="ord">
        <pc:chgData name="Dmitry Sosnin" userId="21bf6ccaf7e27681" providerId="LiveId" clId="{C540287E-124F-4E07-BE3A-81A7D2E08052}" dt="2023-05-19T05:50:42.393" v="79"/>
        <pc:sldMkLst>
          <pc:docMk/>
          <pc:sldMk cId="273405460" sldId="378"/>
        </pc:sldMkLst>
      </pc:sldChg>
      <pc:sldChg chg="add del">
        <pc:chgData name="Dmitry Sosnin" userId="21bf6ccaf7e27681" providerId="LiveId" clId="{C540287E-124F-4E07-BE3A-81A7D2E08052}" dt="2023-05-19T05:46:39.763" v="63"/>
        <pc:sldMkLst>
          <pc:docMk/>
          <pc:sldMk cId="2630300650" sldId="380"/>
        </pc:sldMkLst>
      </pc:sldChg>
      <pc:sldChg chg="ord">
        <pc:chgData name="Dmitry Sosnin" userId="21bf6ccaf7e27681" providerId="LiveId" clId="{C540287E-124F-4E07-BE3A-81A7D2E08052}" dt="2023-05-19T05:44:54.216" v="62"/>
        <pc:sldMkLst>
          <pc:docMk/>
          <pc:sldMk cId="4021153817" sldId="381"/>
        </pc:sldMkLst>
      </pc:sldChg>
      <pc:sldChg chg="del">
        <pc:chgData name="Dmitry Sosnin" userId="21bf6ccaf7e27681" providerId="LiveId" clId="{C540287E-124F-4E07-BE3A-81A7D2E08052}" dt="2023-05-19T05:44:42.865" v="59" actId="47"/>
        <pc:sldMkLst>
          <pc:docMk/>
          <pc:sldMk cId="759833184" sldId="382"/>
        </pc:sldMkLst>
      </pc:sldChg>
      <pc:sldChg chg="add del">
        <pc:chgData name="Dmitry Sosnin" userId="21bf6ccaf7e27681" providerId="LiveId" clId="{C540287E-124F-4E07-BE3A-81A7D2E08052}" dt="2023-05-19T05:46:39.763" v="63"/>
        <pc:sldMkLst>
          <pc:docMk/>
          <pc:sldMk cId="3453951289" sldId="383"/>
        </pc:sldMkLst>
      </pc:sldChg>
      <pc:sldChg chg="add ord">
        <pc:chgData name="Dmitry Sosnin" userId="21bf6ccaf7e27681" providerId="LiveId" clId="{C540287E-124F-4E07-BE3A-81A7D2E08052}" dt="2023-05-19T05:49:03.111" v="70"/>
        <pc:sldMkLst>
          <pc:docMk/>
          <pc:sldMk cId="2890261428" sldId="388"/>
        </pc:sldMkLst>
      </pc:sldChg>
      <pc:sldChg chg="add">
        <pc:chgData name="Dmitry Sosnin" userId="21bf6ccaf7e27681" providerId="LiveId" clId="{C540287E-124F-4E07-BE3A-81A7D2E08052}" dt="2023-05-19T05:52:37.635" v="81"/>
        <pc:sldMkLst>
          <pc:docMk/>
          <pc:sldMk cId="2890929562" sldId="389"/>
        </pc:sldMkLst>
      </pc:sldChg>
      <pc:sldChg chg="add">
        <pc:chgData name="Dmitry Sosnin" userId="21bf6ccaf7e27681" providerId="LiveId" clId="{C540287E-124F-4E07-BE3A-81A7D2E08052}" dt="2023-05-19T05:52:37.635" v="81"/>
        <pc:sldMkLst>
          <pc:docMk/>
          <pc:sldMk cId="1035405044" sldId="390"/>
        </pc:sldMkLst>
      </pc:sldChg>
      <pc:sldChg chg="add">
        <pc:chgData name="Dmitry Sosnin" userId="21bf6ccaf7e27681" providerId="LiveId" clId="{C540287E-124F-4E07-BE3A-81A7D2E08052}" dt="2023-05-19T05:52:37.635" v="81"/>
        <pc:sldMkLst>
          <pc:docMk/>
          <pc:sldMk cId="3817372966" sldId="391"/>
        </pc:sldMkLst>
      </pc:sldChg>
      <pc:sldChg chg="add ord">
        <pc:chgData name="Dmitry Sosnin" userId="21bf6ccaf7e27681" providerId="LiveId" clId="{C540287E-124F-4E07-BE3A-81A7D2E08052}" dt="2023-05-19T05:49:09.360" v="76"/>
        <pc:sldMkLst>
          <pc:docMk/>
          <pc:sldMk cId="4231307192" sldId="393"/>
        </pc:sldMkLst>
      </pc:sldChg>
      <pc:sldChg chg="add">
        <pc:chgData name="Dmitry Sosnin" userId="21bf6ccaf7e27681" providerId="LiveId" clId="{C540287E-124F-4E07-BE3A-81A7D2E08052}" dt="2023-05-19T05:50:22.578" v="77"/>
        <pc:sldMkLst>
          <pc:docMk/>
          <pc:sldMk cId="882346466" sldId="400"/>
        </pc:sldMkLst>
      </pc:sldChg>
      <pc:sldChg chg="add">
        <pc:chgData name="Dmitry Sosnin" userId="21bf6ccaf7e27681" providerId="LiveId" clId="{C540287E-124F-4E07-BE3A-81A7D2E08052}" dt="2023-05-19T05:53:55.029" v="82"/>
        <pc:sldMkLst>
          <pc:docMk/>
          <pc:sldMk cId="2047651454" sldId="404"/>
        </pc:sldMkLst>
      </pc:sldChg>
      <pc:sldChg chg="add">
        <pc:chgData name="Dmitry Sosnin" userId="21bf6ccaf7e27681" providerId="LiveId" clId="{C540287E-124F-4E07-BE3A-81A7D2E08052}" dt="2023-05-19T05:52:37.635" v="81"/>
        <pc:sldMkLst>
          <pc:docMk/>
          <pc:sldMk cId="54735051" sldId="405"/>
        </pc:sldMkLst>
      </pc:sldChg>
      <pc:sldChg chg="add">
        <pc:chgData name="Dmitry Sosnin" userId="21bf6ccaf7e27681" providerId="LiveId" clId="{C540287E-124F-4E07-BE3A-81A7D2E08052}" dt="2023-05-19T05:51:35.275" v="80"/>
        <pc:sldMkLst>
          <pc:docMk/>
          <pc:sldMk cId="3353053837" sldId="406"/>
        </pc:sldMkLst>
      </pc:sldChg>
      <pc:sldChg chg="add">
        <pc:chgData name="Dmitry Sosnin" userId="21bf6ccaf7e27681" providerId="LiveId" clId="{C540287E-124F-4E07-BE3A-81A7D2E08052}" dt="2023-05-19T05:52:37.635" v="81"/>
        <pc:sldMkLst>
          <pc:docMk/>
          <pc:sldMk cId="2927320320" sldId="407"/>
        </pc:sldMkLst>
      </pc:sldChg>
      <pc:sldChg chg="add">
        <pc:chgData name="Dmitry Sosnin" userId="21bf6ccaf7e27681" providerId="LiveId" clId="{C540287E-124F-4E07-BE3A-81A7D2E08052}" dt="2023-05-19T05:52:37.635" v="81"/>
        <pc:sldMkLst>
          <pc:docMk/>
          <pc:sldMk cId="4207252964" sldId="408"/>
        </pc:sldMkLst>
      </pc:sldChg>
      <pc:sldChg chg="add">
        <pc:chgData name="Dmitry Sosnin" userId="21bf6ccaf7e27681" providerId="LiveId" clId="{C540287E-124F-4E07-BE3A-81A7D2E08052}" dt="2023-05-19T05:53:55.029" v="82"/>
        <pc:sldMkLst>
          <pc:docMk/>
          <pc:sldMk cId="363767621" sldId="40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18E39-205C-47BC-A117-810461885C4F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5040F-E276-4A7D-A3D6-41A7817D0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09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AF302C-A33B-CD61-DD51-F0F498824B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477E29E-1548-F545-9941-AAE6DC0B96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09BB25-E80B-7D91-5D3E-8EEA4EE21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FF0B77-E64D-5733-7740-F305BED5A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BF4F99-524C-C5D8-D41D-AAD49500E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965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800D6-33DC-ACF3-EED0-1FF859B7A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B8F0A3-001E-FCDF-24BD-3B7589ACE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047913-6994-BC31-EF02-93EC761E3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27DE48-78E6-18D5-0CEB-4E79821EF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E66681-5B71-FFC0-AE16-6AA5400FE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111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9B33A23-7E9E-0BE5-0FBB-8F077509EA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542D03-2C4D-AB04-115F-B6204EC5F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D0D29E-397F-F7CC-9199-0F841B7A6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10493F-5B9E-A069-ECE2-DC20386D2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DCB0F3-5C44-3720-7114-7666CC920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479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B1823-77EC-6FC7-8125-FA307B46B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911582-0035-26AE-C473-C3E2E0429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D24FDE-F79A-B7B5-A11D-198142D1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1C1660-B28A-1B9E-FD98-E970E1DE5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0D33D3-3EFF-5DDE-E73C-BA440C3B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00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8C9674-C048-D4DB-5289-4E06B5907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44638D-97AF-885A-52EE-EDB72ACA00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608AE5-D339-3E43-FE59-4235A76D0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1BC2C5-FF5E-0F58-51A8-50A9B6C37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B2656C-9EC8-476E-EE54-A570803D8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032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E66F79-B236-5476-2577-73999CC43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F4DC7E-5DBD-8E43-A616-B16CE4867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C08EC9-93D0-1CB5-F353-5BF418F1A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AAFC8A-08BF-419F-57EF-16D5421EF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5858AFF-D8AE-5A2E-1CD6-F614CE14D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E1A6BF-0B71-6A31-8B41-60FD8FC3F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254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801B11-7DFC-FB9E-510C-7F29B0206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CA062A-C021-BA81-828E-BE0B26356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4B9C91F-E800-28CE-B989-91EA08BCB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7FF210E-F626-B25A-9870-F831DBDDE2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0405C25-D912-BFBF-4BB4-0943209EBB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CA78A86-5D41-7348-CB32-B07FF6F6B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CD40A1-9A57-F346-28CD-156E63C01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C6324F4-02EA-5AA3-AE53-60556EDE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172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4388D1-7B39-E9C6-8AA8-FC6CD24C8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D2CD35F-A3C0-7B49-E819-8FA4943FD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6E0AB76-10B9-08BC-C53A-D3B3CEEE6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2E960FF-239F-8775-8402-5ECA189E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030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C29B64C-DDAE-2ADA-6275-1B788B19F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C6D8B6C-AA82-503C-8BD7-84510004E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7D8141C-EEB0-DD29-3D38-30CCEC81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13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342DF-AEB9-E36D-6E44-72175B788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71F77D-1538-D2A9-1711-0A91710F15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BFF067B-FEA2-ACA9-B995-A963FD7AE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2D46AC-D0DA-AAC0-4144-A182B941D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40233E-5092-BA82-3743-F4234E85B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39FA70-E054-0A6E-114C-DC67E8A32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63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DE8995-08F7-3F52-7F42-21E531EE8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59A6206-DB21-20F2-D142-2E714D27E3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5DF9F0-D4A0-BF43-BBE7-A67CF63462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B04279-E02A-CB4E-D445-26808C555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992853-86D4-75FA-1E45-35E7B896D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742092-C394-F4C4-8C60-CE2934F21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745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F3428B-19D2-E4B5-B009-15EE70745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582273-4335-C81D-4645-BF197DEA7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C0799F-A260-E498-2336-97F4885323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27F57-A819-47B7-8654-9DBB6739BE88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9F2441-F49D-D1C4-B3F9-30D97EA509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BFD4E7-6D48-EEC3-53E7-E9679BEF4B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51E23-58F9-4776-8F59-CEAB4BC17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719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552378463?ysclid=lf6jn6u3fm97118134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552378463?ysclid=lf6jn6u3fm97118134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://www.kremlin.ru/events/president/news/63728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350543526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552378463?ysclid=lf6jn6u3fm97118134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727589695#65C0IR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cntd.ru/document/578304105#7DG0K9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cntd.ru/document/1300402929" TargetMode="Externa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emoscope.ru/weekly/knigi/polka/gold_fund02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552378463?ysclid=lf6jn6u3fm97118134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552378463?ysclid=lf6jn6u3fm97118134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603274553?ysclid=lgb2ds46q8372770030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ntd.ru/document/552378463?ysclid=lf6jn6u3fm971181341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180214-4C81-6CF5-B129-228C439EB1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8063" y="2155905"/>
            <a:ext cx="10773623" cy="218975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Futura New Bold" panose="020B0902020204020203" pitchFamily="34" charset="0"/>
              </a:rPr>
              <a:t>Опережающее развитие </a:t>
            </a:r>
            <a:br>
              <a:rPr lang="ru-RU" sz="4000" b="1" dirty="0">
                <a:latin typeface="Futura New Bold" panose="020B0902020204020203" pitchFamily="34" charset="0"/>
              </a:rPr>
            </a:br>
            <a:r>
              <a:rPr lang="ru-RU" sz="4000" b="1" dirty="0">
                <a:latin typeface="Futura New Bold" panose="020B0902020204020203" pitchFamily="34" charset="0"/>
              </a:rPr>
              <a:t>опорных населенных пунктов как приоритет пространственного развития </a:t>
            </a:r>
            <a:br>
              <a:rPr lang="ru-RU" sz="4000" b="1" dirty="0">
                <a:latin typeface="Futura New Bold" panose="020B0902020204020203" pitchFamily="34" charset="0"/>
              </a:rPr>
            </a:br>
            <a:r>
              <a:rPr lang="ru-RU" sz="4000" b="1" dirty="0">
                <a:latin typeface="Futura New Bold" panose="020B0902020204020203" pitchFamily="34" charset="0"/>
              </a:rPr>
              <a:t>Российской Федерации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5EBC400-8D47-56C4-3A78-B332EEB4584D}"/>
              </a:ext>
            </a:extLst>
          </p:cNvPr>
          <p:cNvSpPr/>
          <p:nvPr/>
        </p:nvSpPr>
        <p:spPr>
          <a:xfrm>
            <a:off x="0" y="5070764"/>
            <a:ext cx="12192000" cy="178723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143000" algn="l"/>
                <a:tab pos="2628900" algn="l"/>
                <a:tab pos="4686300" algn="l"/>
              </a:tabLst>
            </a:pPr>
            <a:r>
              <a:rPr lang="ru-RU" sz="2400" b="1" dirty="0">
                <a:latin typeface="Futura New Medium" panose="020B06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XVI Всероссийская конференция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143000" algn="l"/>
                <a:tab pos="2628900" algn="l"/>
                <a:tab pos="4686300" algn="l"/>
              </a:tabLst>
            </a:pPr>
            <a:r>
              <a:rPr lang="ru-RU" sz="2400" b="1" dirty="0">
                <a:latin typeface="Futura New Medium" panose="020B06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МЕСТНЫЕ БЮДЖЕТЫ В СОВРЕМЕННЫХ УСЛОВИЯХ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143000" algn="l"/>
                <a:tab pos="2628900" algn="l"/>
                <a:tab pos="4686300" algn="l"/>
              </a:tabLst>
            </a:pPr>
            <a:r>
              <a:rPr lang="ru-RU" sz="2400" b="1" dirty="0">
                <a:latin typeface="Futura New Medium" panose="020B06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июня 2023</a:t>
            </a:r>
            <a:endParaRPr lang="ru-RU" sz="2400" b="1" dirty="0">
              <a:effectLst/>
              <a:latin typeface="Futura New Medium" panose="020B06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0733B08-48DA-A59C-D9EF-196B8F69BB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4" y="107517"/>
            <a:ext cx="4279158" cy="202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41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2D10F8CF-AA31-9F15-B112-32B393FA498C}"/>
              </a:ext>
            </a:extLst>
          </p:cNvPr>
          <p:cNvSpPr txBox="1">
            <a:spLocks/>
          </p:cNvSpPr>
          <p:nvPr/>
        </p:nvSpPr>
        <p:spPr>
          <a:xfrm>
            <a:off x="607068" y="0"/>
            <a:ext cx="9401740" cy="15696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utura New Bold" panose="020B0902020204020203" pitchFamily="34" charset="0"/>
              </a:rPr>
              <a:t>Города, образующие крупные городские агломерации и крупнейшие городские агломерации, которые обеспечат вклад в экономический рост РФ более 1 процента ежегодно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B177BB-FA0C-8029-FCC3-349EDD533B84}"/>
              </a:ext>
            </a:extLst>
          </p:cNvPr>
          <p:cNvSpPr txBox="1"/>
          <p:nvPr/>
        </p:nvSpPr>
        <p:spPr>
          <a:xfrm>
            <a:off x="806244" y="1388590"/>
            <a:ext cx="498797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1. Владивосток</a:t>
            </a:r>
          </a:p>
          <a:p>
            <a:r>
              <a:rPr lang="ru-RU" sz="2400" dirty="0"/>
              <a:t>2. Волгоград</a:t>
            </a:r>
          </a:p>
          <a:p>
            <a:r>
              <a:rPr lang="ru-RU" sz="2400" dirty="0"/>
              <a:t>3. Воронеж</a:t>
            </a:r>
          </a:p>
          <a:p>
            <a:r>
              <a:rPr lang="ru-RU" sz="2400" dirty="0"/>
              <a:t>4. </a:t>
            </a:r>
            <a:r>
              <a:rPr lang="ru-RU" sz="2400" dirty="0">
                <a:latin typeface="Futura New Book" panose="020B0502020204020303" pitchFamily="34" charset="0"/>
              </a:rPr>
              <a:t>Екатеринбург</a:t>
            </a:r>
          </a:p>
          <a:p>
            <a:r>
              <a:rPr lang="ru-RU" sz="2400" dirty="0"/>
              <a:t>5. Иркутск</a:t>
            </a:r>
          </a:p>
          <a:p>
            <a:r>
              <a:rPr lang="ru-RU" sz="2400" dirty="0"/>
              <a:t>6. Казань</a:t>
            </a:r>
          </a:p>
          <a:p>
            <a:r>
              <a:rPr lang="ru-RU" sz="2400" dirty="0"/>
              <a:t>7. Краснодар</a:t>
            </a:r>
          </a:p>
          <a:p>
            <a:r>
              <a:rPr lang="ru-RU" sz="2400" dirty="0"/>
              <a:t>8. Красноярск</a:t>
            </a:r>
          </a:p>
          <a:p>
            <a:r>
              <a:rPr lang="ru-RU" sz="2400" dirty="0"/>
              <a:t>9. Набережные Челны - Нижнекамск</a:t>
            </a:r>
          </a:p>
          <a:p>
            <a:r>
              <a:rPr lang="ru-RU" sz="2400" dirty="0"/>
              <a:t>10. Нижний Новгород</a:t>
            </a:r>
          </a:p>
          <a:p>
            <a:r>
              <a:rPr lang="ru-RU" sz="2400" dirty="0"/>
              <a:t>11. Новосибирск</a:t>
            </a:r>
          </a:p>
          <a:p>
            <a:r>
              <a:rPr lang="ru-RU" sz="2400" dirty="0"/>
              <a:t>12. Омск</a:t>
            </a:r>
          </a:p>
          <a:p>
            <a:r>
              <a:rPr lang="ru-RU" sz="2400" dirty="0"/>
              <a:t>13. Пермь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B5FABB-3CCD-152B-F9F0-A99AA3865235}"/>
              </a:ext>
            </a:extLst>
          </p:cNvPr>
          <p:cNvSpPr txBox="1"/>
          <p:nvPr/>
        </p:nvSpPr>
        <p:spPr>
          <a:xfrm>
            <a:off x="5160961" y="6084424"/>
            <a:ext cx="73876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Об утверждении Стратегии пространственного развития Российской Федерации на период до 2025 года от 13 февраля 2019 - docs.cntd.ru</a:t>
            </a:r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CB01A2-298C-57D4-F207-7DEC93349817}"/>
              </a:ext>
            </a:extLst>
          </p:cNvPr>
          <p:cNvSpPr txBox="1"/>
          <p:nvPr/>
        </p:nvSpPr>
        <p:spPr>
          <a:xfrm>
            <a:off x="5779307" y="1388590"/>
            <a:ext cx="637721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14. Ростов-на-Дону</a:t>
            </a:r>
          </a:p>
          <a:p>
            <a:r>
              <a:rPr lang="ru-RU" sz="2400" dirty="0"/>
              <a:t>15. Самара -Тольятти</a:t>
            </a:r>
          </a:p>
          <a:p>
            <a:r>
              <a:rPr lang="ru-RU" sz="2400" dirty="0"/>
              <a:t>16. </a:t>
            </a:r>
            <a:r>
              <a:rPr lang="ru-RU" sz="2400" dirty="0">
                <a:latin typeface="Futura New Book" panose="020B0502020204020303" pitchFamily="34" charset="0"/>
              </a:rPr>
              <a:t>Тюмень</a:t>
            </a:r>
          </a:p>
          <a:p>
            <a:r>
              <a:rPr lang="ru-RU" sz="2400" dirty="0"/>
              <a:t>17. Челябинск</a:t>
            </a:r>
          </a:p>
          <a:p>
            <a:r>
              <a:rPr lang="ru-RU" sz="2400" dirty="0"/>
              <a:t>18. Уфа</a:t>
            </a:r>
          </a:p>
          <a:p>
            <a:r>
              <a:rPr lang="ru-RU" sz="2400" dirty="0"/>
              <a:t>19. Санкт-Петербург и города Ленинградской области, входящие в Санкт-Петербургскую городскую агломерацию</a:t>
            </a:r>
          </a:p>
          <a:p>
            <a:r>
              <a:rPr lang="ru-RU" sz="2400" dirty="0"/>
              <a:t>20. Москва и города Московской области, входящие в состав Московской агломерации</a:t>
            </a:r>
          </a:p>
        </p:txBody>
      </p:sp>
    </p:spTree>
    <p:extLst>
      <p:ext uri="{BB962C8B-B14F-4D97-AF65-F5344CB8AC3E}">
        <p14:creationId xmlns:p14="http://schemas.microsoft.com/office/powerpoint/2010/main" val="4207252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2D10F8CF-AA31-9F15-B112-32B393FA498C}"/>
              </a:ext>
            </a:extLst>
          </p:cNvPr>
          <p:cNvSpPr txBox="1">
            <a:spLocks/>
          </p:cNvSpPr>
          <p:nvPr/>
        </p:nvSpPr>
        <p:spPr>
          <a:xfrm>
            <a:off x="607068" y="0"/>
            <a:ext cx="9623348" cy="15696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utura New Bold" panose="020B0902020204020203" pitchFamily="34" charset="0"/>
              </a:rPr>
              <a:t>Города, образующие городские агломерации с численностью населения более 500 тыс. человек, которые обеспечат вклад в экономический рост РФ от 0,2 процента до 1 процента ежегодно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B177BB-FA0C-8029-FCC3-349EDD533B84}"/>
              </a:ext>
            </a:extLst>
          </p:cNvPr>
          <p:cNvSpPr txBox="1"/>
          <p:nvPr/>
        </p:nvSpPr>
        <p:spPr>
          <a:xfrm>
            <a:off x="791333" y="1513942"/>
            <a:ext cx="498797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1. Астрахань</a:t>
            </a:r>
          </a:p>
          <a:p>
            <a:r>
              <a:rPr lang="ru-RU" sz="2400" dirty="0"/>
              <a:t>2. Барнаул</a:t>
            </a:r>
          </a:p>
          <a:p>
            <a:r>
              <a:rPr lang="ru-RU" sz="2400" dirty="0"/>
              <a:t>3. </a:t>
            </a:r>
            <a:r>
              <a:rPr lang="ru-RU" sz="2400" dirty="0">
                <a:latin typeface="Futura New Book" panose="020B0502020204020303" pitchFamily="34" charset="0"/>
              </a:rPr>
              <a:t>Ижевск</a:t>
            </a:r>
          </a:p>
          <a:p>
            <a:r>
              <a:rPr lang="ru-RU" sz="2400" dirty="0"/>
              <a:t>4. Калининград</a:t>
            </a:r>
          </a:p>
          <a:p>
            <a:r>
              <a:rPr lang="ru-RU" sz="2400" dirty="0"/>
              <a:t>5. Кемерово</a:t>
            </a:r>
          </a:p>
          <a:p>
            <a:r>
              <a:rPr lang="ru-RU" sz="2400" dirty="0"/>
              <a:t>6. Липецк</a:t>
            </a:r>
          </a:p>
          <a:p>
            <a:r>
              <a:rPr lang="ru-RU" sz="2400" dirty="0"/>
              <a:t>7. Махачкала</a:t>
            </a:r>
          </a:p>
          <a:p>
            <a:r>
              <a:rPr lang="ru-RU" sz="2400" dirty="0"/>
              <a:t>8. Новокузнецк</a:t>
            </a:r>
          </a:p>
          <a:p>
            <a:r>
              <a:rPr lang="ru-RU" sz="2400" dirty="0"/>
              <a:t>9. Оренбург</a:t>
            </a:r>
          </a:p>
          <a:p>
            <a:r>
              <a:rPr lang="ru-RU" sz="2400" dirty="0"/>
              <a:t>10. Пенза</a:t>
            </a:r>
          </a:p>
          <a:p>
            <a:r>
              <a:rPr lang="ru-RU" sz="2400" dirty="0"/>
              <a:t>11. Рязань</a:t>
            </a:r>
          </a:p>
          <a:p>
            <a:r>
              <a:rPr lang="ru-RU" sz="2400" dirty="0"/>
              <a:t>12. Саратов</a:t>
            </a:r>
          </a:p>
          <a:p>
            <a:r>
              <a:rPr lang="ru-RU" sz="2400" dirty="0"/>
              <a:t>13. Сочи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B5FABB-3CCD-152B-F9F0-A99AA3865235}"/>
              </a:ext>
            </a:extLst>
          </p:cNvPr>
          <p:cNvSpPr txBox="1"/>
          <p:nvPr/>
        </p:nvSpPr>
        <p:spPr>
          <a:xfrm>
            <a:off x="5160961" y="6084424"/>
            <a:ext cx="73876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Об утверждении Стратегии пространственного развития Российской Федерации на период до 2025 года от 13 февраля 2019 - docs.cntd.ru</a:t>
            </a:r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CB01A2-298C-57D4-F207-7DEC93349817}"/>
              </a:ext>
            </a:extLst>
          </p:cNvPr>
          <p:cNvSpPr txBox="1"/>
          <p:nvPr/>
        </p:nvSpPr>
        <p:spPr>
          <a:xfrm>
            <a:off x="5779307" y="1553746"/>
            <a:ext cx="637721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14. Ставрополь - Михайловск</a:t>
            </a:r>
          </a:p>
          <a:p>
            <a:r>
              <a:rPr lang="ru-RU" sz="2400" dirty="0"/>
              <a:t>15. Томск</a:t>
            </a:r>
          </a:p>
          <a:p>
            <a:r>
              <a:rPr lang="ru-RU" sz="2400" dirty="0"/>
              <a:t>16. Тула - Новомосковск</a:t>
            </a:r>
          </a:p>
          <a:p>
            <a:r>
              <a:rPr lang="ru-RU" sz="2400" dirty="0"/>
              <a:t>17. Ульяновск</a:t>
            </a:r>
          </a:p>
          <a:p>
            <a:r>
              <a:rPr lang="ru-RU" sz="2400" dirty="0"/>
              <a:t>18. </a:t>
            </a:r>
            <a:r>
              <a:rPr lang="ru-RU" sz="2400" dirty="0">
                <a:latin typeface="Futura New Book" panose="020B0502020204020303" pitchFamily="34" charset="0"/>
              </a:rPr>
              <a:t>Хабаровск</a:t>
            </a:r>
          </a:p>
          <a:p>
            <a:r>
              <a:rPr lang="ru-RU" sz="2400" dirty="0"/>
              <a:t>19. Чебоксары - Новочебоксарск</a:t>
            </a:r>
          </a:p>
          <a:p>
            <a:r>
              <a:rPr lang="ru-RU" sz="2400" dirty="0"/>
              <a:t>20. Улан-Удэ</a:t>
            </a:r>
          </a:p>
          <a:p>
            <a:r>
              <a:rPr lang="ru-RU" sz="2400" dirty="0"/>
              <a:t>21. Ярославль</a:t>
            </a:r>
          </a:p>
          <a:p>
            <a:r>
              <a:rPr lang="ru-RU" sz="2400" dirty="0"/>
              <a:t>22. Пятигорск - Кисловодск - Ессентуки - Минеральные Воды - Георгиевск</a:t>
            </a:r>
          </a:p>
        </p:txBody>
      </p:sp>
    </p:spTree>
    <p:extLst>
      <p:ext uri="{BB962C8B-B14F-4D97-AF65-F5344CB8AC3E}">
        <p14:creationId xmlns:p14="http://schemas.microsoft.com/office/powerpoint/2010/main" val="1035405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BF0DFF-E963-54D7-4BCA-462481794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711" y="147124"/>
            <a:ext cx="7430537" cy="127652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162D37F-8016-8C18-7B26-D6DFA79985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120" y="1582265"/>
            <a:ext cx="7973538" cy="90500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625A5A5-687B-6E6A-082A-4F8BFE82FA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711" y="2573821"/>
            <a:ext cx="7916380" cy="71447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56B30F9-5CA8-0594-5170-E18C1A5408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0406" y="3288296"/>
            <a:ext cx="8497486" cy="12574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489BE60-77FA-7379-F777-C9E0524C7513}"/>
              </a:ext>
            </a:extLst>
          </p:cNvPr>
          <p:cNvSpPr txBox="1"/>
          <p:nvPr/>
        </p:nvSpPr>
        <p:spPr>
          <a:xfrm>
            <a:off x="1276539" y="4841837"/>
            <a:ext cx="61020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7"/>
              </a:rPr>
              <a:t>Указ о национальных целях развития России до 2030 года • Президент России (kremlin.ru)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908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CFD01A-328C-D008-F839-5305C8EA3244}"/>
              </a:ext>
            </a:extLst>
          </p:cNvPr>
          <p:cNvSpPr txBox="1"/>
          <p:nvPr/>
        </p:nvSpPr>
        <p:spPr>
          <a:xfrm>
            <a:off x="1298447" y="6135861"/>
            <a:ext cx="104529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hlinkClick r:id="rId3"/>
              </a:rPr>
              <a:t>Об утверждении Правил согласования, утверждения и мониторинга реализации долгосрочных планов социально-экономического развития крупных и крупнейших городских агломераций от 31 мая 2022 - docs.cntd.ru</a:t>
            </a:r>
            <a:endParaRPr lang="ru-RU" sz="16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62BE24E-1FAB-4ED8-7800-17B4A1B919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4592"/>
          <a:stretch/>
        </p:blipFill>
        <p:spPr>
          <a:xfrm>
            <a:off x="995881" y="96940"/>
            <a:ext cx="7938437" cy="243159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DBFA0EB-C163-3E54-5E60-F29B148D98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166" y="2343164"/>
            <a:ext cx="7410470" cy="367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57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10" name="Заголовок 8">
            <a:extLst>
              <a:ext uri="{FF2B5EF4-FFF2-40B4-BE49-F238E27FC236}">
                <a16:creationId xmlns:a16="http://schemas.microsoft.com/office/drawing/2014/main" id="{2AA22A92-8FFD-CED8-1744-D37E8188EB56}"/>
              </a:ext>
            </a:extLst>
          </p:cNvPr>
          <p:cNvSpPr txBox="1">
            <a:spLocks/>
          </p:cNvSpPr>
          <p:nvPr/>
        </p:nvSpPr>
        <p:spPr>
          <a:xfrm>
            <a:off x="742384" y="301042"/>
            <a:ext cx="9243103" cy="12033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utura New Bold" panose="020B0902020204020203" pitchFamily="34" charset="0"/>
              </a:rPr>
              <a:t>Агломерации являются бенефициарами современной стадии урбанизации: концентрации населения не просто в городах, а в городах-мегаполисах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270A1CD0-C6BB-2061-E232-039510C76599}"/>
              </a:ext>
            </a:extLst>
          </p:cNvPr>
          <p:cNvGrpSpPr/>
          <p:nvPr/>
        </p:nvGrpSpPr>
        <p:grpSpPr>
          <a:xfrm>
            <a:off x="742384" y="1856684"/>
            <a:ext cx="10972800" cy="3496970"/>
            <a:chOff x="742384" y="1856684"/>
            <a:chExt cx="10972800" cy="3496970"/>
          </a:xfrm>
        </p:grpSpPr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FB507315-868A-897B-8FE6-FDA2B3C24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2384" y="1856684"/>
              <a:ext cx="10972800" cy="3496970"/>
            </a:xfrm>
            <a:prstGeom prst="rect">
              <a:avLst/>
            </a:prstGeom>
          </p:spPr>
        </p:pic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261C30B2-49DA-CB17-E5FB-56A640708EA5}"/>
                </a:ext>
              </a:extLst>
            </p:cNvPr>
            <p:cNvSpPr/>
            <p:nvPr/>
          </p:nvSpPr>
          <p:spPr>
            <a:xfrm>
              <a:off x="977774" y="2009869"/>
              <a:ext cx="1303699" cy="700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65F9FFF-7DA2-0B51-1B07-B064DF86A866}"/>
              </a:ext>
            </a:extLst>
          </p:cNvPr>
          <p:cNvSpPr txBox="1"/>
          <p:nvPr/>
        </p:nvSpPr>
        <p:spPr>
          <a:xfrm>
            <a:off x="977774" y="5839875"/>
            <a:ext cx="9488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i="1" dirty="0"/>
              <a:t>Иллюстрация из презентация Тимура </a:t>
            </a:r>
            <a:r>
              <a:rPr lang="ru-RU" i="1" dirty="0" err="1"/>
              <a:t>Башкаева</a:t>
            </a:r>
            <a:r>
              <a:rPr lang="ru-RU" i="1" dirty="0"/>
              <a:t> на программе </a:t>
            </a:r>
            <a:r>
              <a:rPr lang="en-US" i="1" dirty="0"/>
              <a:t>MPP</a:t>
            </a:r>
            <a:r>
              <a:rPr lang="ru-RU" i="1" dirty="0"/>
              <a:t>, июль 2022</a:t>
            </a:r>
          </a:p>
        </p:txBody>
      </p:sp>
    </p:spTree>
    <p:extLst>
      <p:ext uri="{BB962C8B-B14F-4D97-AF65-F5344CB8AC3E}">
        <p14:creationId xmlns:p14="http://schemas.microsoft.com/office/powerpoint/2010/main" val="890713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2" name="Объект 2">
            <a:extLst>
              <a:ext uri="{FF2B5EF4-FFF2-40B4-BE49-F238E27FC236}">
                <a16:creationId xmlns:a16="http://schemas.microsoft.com/office/drawing/2014/main" id="{C0E7F1F7-A358-B503-2BA5-D2CE1F46B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31223"/>
            <a:ext cx="4970877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700" dirty="0"/>
              <a:t>В июне 2021 года, выступая на Петербургском международном экономическом форуме, М.Ш. Хуснуллин публично озвучил планы федерального центра сделать ставку в пространственном развитии не только на городские агломерации, но и на опорные населенные пункты. </a:t>
            </a:r>
          </a:p>
          <a:p>
            <a:pPr marL="0" indent="0">
              <a:buNone/>
            </a:pPr>
            <a:r>
              <a:rPr lang="ru-RU" sz="1700" dirty="0"/>
              <a:t>По словам вице-премьера «</a:t>
            </a:r>
            <a:r>
              <a:rPr lang="ru-RU" sz="1700" b="1" dirty="0"/>
              <a:t>в каждом регионе должно появиться порядка 15–30 опорных пунктов, где качество жизни будет выше</a:t>
            </a:r>
            <a:r>
              <a:rPr lang="ru-RU" sz="1700" dirty="0"/>
              <a:t>» . </a:t>
            </a:r>
          </a:p>
          <a:p>
            <a:pPr marL="0" indent="0">
              <a:buNone/>
            </a:pPr>
            <a:r>
              <a:rPr lang="ru-RU" sz="1700" dirty="0"/>
              <a:t>При этом приоритетное развитие инфраструктуры в опорных населенных пунктах должно происходить за счет дополнительных финансовых ресурсов без сокращения объема государственной поддержки остальных территорий.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FACD136-0459-AE66-8C51-02CDCABD1A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10" r="16312" b="2"/>
          <a:stretch/>
        </p:blipFill>
        <p:spPr>
          <a:xfrm>
            <a:off x="6257813" y="1047885"/>
            <a:ext cx="5290720" cy="476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019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8" name="Объект 2">
            <a:extLst>
              <a:ext uri="{FF2B5EF4-FFF2-40B4-BE49-F238E27FC236}">
                <a16:creationId xmlns:a16="http://schemas.microsoft.com/office/drawing/2014/main" id="{CEB1C07D-0CBE-40C8-A3B8-3A918E44F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362" y="1324581"/>
            <a:ext cx="4008384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/>
              <a:t>В октябре 2021 года Распоряжением Правительства Российской Федерации был утвержден перечень, состоящий из 42 стратегических инициатив социально-экономического развития России до 2030 года . </a:t>
            </a:r>
          </a:p>
          <a:p>
            <a:pPr marL="0" indent="0">
              <a:buNone/>
            </a:pPr>
            <a:r>
              <a:rPr lang="ru-RU" sz="1800" dirty="0"/>
              <a:t>В этот перечень вошла и стратегическая инициатива «</a:t>
            </a:r>
            <a:r>
              <a:rPr lang="ru-RU" sz="1800" b="1" dirty="0"/>
              <a:t>Города больших возможностей и возрождение малых форм расселения</a:t>
            </a:r>
            <a:r>
              <a:rPr lang="ru-RU" sz="1800" dirty="0"/>
              <a:t>», ориентированная на приоритетное развитие городских агломераций и опорных населенных пунктов.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2326A11-16D1-D81E-A2B4-A02B5EF15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302" y="3521572"/>
            <a:ext cx="6253211" cy="206355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E506884-11A9-7962-4718-0FC4B74DD6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302" y="1163114"/>
            <a:ext cx="6253212" cy="182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532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2D10F8CF-AA31-9F15-B112-32B393FA498C}"/>
              </a:ext>
            </a:extLst>
          </p:cNvPr>
          <p:cNvSpPr txBox="1">
            <a:spLocks/>
          </p:cNvSpPr>
          <p:nvPr/>
        </p:nvSpPr>
        <p:spPr>
          <a:xfrm>
            <a:off x="806244" y="301043"/>
            <a:ext cx="9401740" cy="700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utura New Bold" panose="020B0902020204020203" pitchFamily="34" charset="0"/>
              </a:rPr>
              <a:t>Определение понятия «опорный населенный пункт»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2835DF-4D59-5A5D-0DFD-D98DBA7838C1}"/>
              </a:ext>
            </a:extLst>
          </p:cNvPr>
          <p:cNvSpPr txBox="1"/>
          <p:nvPr/>
        </p:nvSpPr>
        <p:spPr>
          <a:xfrm>
            <a:off x="806244" y="1375321"/>
            <a:ext cx="992259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44444"/>
                </a:solidFill>
              </a:rPr>
              <a:t>"</a:t>
            </a:r>
            <a:r>
              <a:rPr lang="ru-RU" sz="2400" b="1" dirty="0">
                <a:solidFill>
                  <a:srgbClr val="444444"/>
                </a:solidFill>
              </a:rPr>
              <a:t>опорный населенный пункт</a:t>
            </a:r>
            <a:r>
              <a:rPr lang="ru-RU" sz="2400" dirty="0">
                <a:solidFill>
                  <a:srgbClr val="444444"/>
                </a:solidFill>
              </a:rPr>
              <a:t>" - населенный пункт, расположенный вне границ городских агломераций, на базе которого обеспечивается ускоренное развитие инфраструктуры, обеспечивающей реализацию гарантий в сфере образования, доступность медицинской помощи, услуг в сфере культуры и реализацию иных потребностей населения территории одного или нескольких муниципальных образований</a:t>
            </a:r>
          </a:p>
          <a:p>
            <a:endParaRPr lang="ru-RU" sz="2400" dirty="0">
              <a:solidFill>
                <a:srgbClr val="444444"/>
              </a:solidFill>
            </a:endParaRPr>
          </a:p>
          <a:p>
            <a:r>
              <a:rPr lang="ru-RU" sz="1600" i="1" dirty="0">
                <a:solidFill>
                  <a:srgbClr val="444444"/>
                </a:solidFill>
              </a:rPr>
              <a:t>(Абзац дополнительно включен распоряжением Правительства Российской Федерации от 16 декабря 2021 года N 3633-р; в редакции, введенной в действие распоряжением Правительства Российской Федерации от 25 июня 2022 года N 1704-р. - См. предыдущую редакцию)</a:t>
            </a:r>
            <a:endParaRPr lang="ru-RU" sz="1600" i="1" dirty="0">
              <a:solidFill>
                <a:srgbClr val="7030A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7A4A5A-BBFB-0D88-C642-066EFDB9AF0A}"/>
              </a:ext>
            </a:extLst>
          </p:cNvPr>
          <p:cNvSpPr txBox="1"/>
          <p:nvPr/>
        </p:nvSpPr>
        <p:spPr>
          <a:xfrm>
            <a:off x="806244" y="5165831"/>
            <a:ext cx="61020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Об утверждении Стратегии пространственного развития Российской Федерации на период до 2025 года от 13 февраля 2019 - docs.cntd.ru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222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7F4E1E-CB21-28A9-A372-38F850E91BA9}"/>
              </a:ext>
            </a:extLst>
          </p:cNvPr>
          <p:cNvSpPr txBox="1"/>
          <p:nvPr/>
        </p:nvSpPr>
        <p:spPr>
          <a:xfrm>
            <a:off x="887239" y="741669"/>
            <a:ext cx="9424658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ru-RU" sz="2400" b="1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Приоритетами пространственного развития Российской Федерации до 2025 года являются:</a:t>
            </a:r>
            <a:br>
              <a:rPr lang="ru-RU" sz="2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br>
              <a:rPr lang="ru-RU" sz="2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r>
              <a:rPr lang="ru-RU" sz="2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опережающее развитие территорий с низким уровнем социально-экономического развития, обладающих собственным потенциалом экономического роста, а также территорий с низкой плотностью населения и прогнозируемым наращиванием экономического потенциала, в том числе через </a:t>
            </a:r>
            <a:r>
              <a:rPr lang="ru-RU" sz="2400" b="1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развитие опорных населенных пунктов</a:t>
            </a:r>
            <a:r>
              <a:rPr lang="ru-RU" sz="2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;</a:t>
            </a:r>
            <a:br>
              <a:rPr lang="ru-RU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endParaRPr lang="ru-RU" b="0" i="0" dirty="0">
              <a:solidFill>
                <a:srgbClr val="444444"/>
              </a:solidFill>
              <a:effectLst/>
              <a:latin typeface="Arial" panose="020B0604020202020204" pitchFamily="34" charset="0"/>
            </a:endParaRPr>
          </a:p>
          <a:p>
            <a:pPr algn="just" fontAlgn="base"/>
            <a:r>
              <a:rPr lang="ru-RU" sz="1600" b="0" i="1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(Абзац в редакции, введенной в действие </a:t>
            </a:r>
            <a:r>
              <a:rPr lang="ru-RU" sz="1600" b="0" i="1" u="sng" dirty="0">
                <a:solidFill>
                  <a:srgbClr val="3451A0"/>
                </a:solidFill>
                <a:effectLst/>
                <a:latin typeface="Arial" panose="020B0604020202020204" pitchFamily="34" charset="0"/>
                <a:hlinkClick r:id="rId3"/>
              </a:rPr>
              <a:t>распоряжением Правительства Российской Федерации от 16 декабря 2021 года N 3633-р</a:t>
            </a:r>
            <a:r>
              <a:rPr lang="ru-RU" sz="1600" b="0" i="1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. - См. </a:t>
            </a:r>
            <a:r>
              <a:rPr lang="ru-RU" sz="1600" b="0" i="1" u="sng" dirty="0">
                <a:solidFill>
                  <a:srgbClr val="3451A0"/>
                </a:solidFill>
                <a:effectLst/>
                <a:latin typeface="Arial" panose="020B0604020202020204" pitchFamily="34" charset="0"/>
                <a:hlinkClick r:id="rId4"/>
              </a:rPr>
              <a:t>предыдущую редакцию</a:t>
            </a:r>
            <a:r>
              <a:rPr lang="ru-RU" sz="1600" b="0" i="1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75778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7F4E1E-CB21-28A9-A372-38F850E91BA9}"/>
              </a:ext>
            </a:extLst>
          </p:cNvPr>
          <p:cNvSpPr txBox="1"/>
          <p:nvPr/>
        </p:nvSpPr>
        <p:spPr>
          <a:xfrm>
            <a:off x="695665" y="907971"/>
            <a:ext cx="9424658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ru-RU" b="1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Для обеспечения сокращения уровня межрегиональной дифференциации в социально-экономическом развитии субъектов Российской Федерации и снижения внутрирегиональных социально-экономических различий предлагается</a:t>
            </a:r>
          </a:p>
          <a:p>
            <a:pPr fontAlgn="base"/>
            <a:endParaRPr lang="ru-RU" b="1" i="0" dirty="0">
              <a:solidFill>
                <a:srgbClr val="444444"/>
              </a:solidFill>
              <a:effectLst/>
              <a:latin typeface="Arial" panose="020B0604020202020204" pitchFamily="34" charset="0"/>
            </a:endParaRPr>
          </a:p>
          <a:p>
            <a:pPr fontAlgn="base"/>
            <a:r>
              <a:rPr lang="ru-RU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повысить устойчивость системы расселения за счет социально-экономического развития опорных населенных пунктов, сельских территорий, учитывая плотность населения, различный характер освоения и использования таких территорий, природные условия, удаленность от крупных городов, путем:</a:t>
            </a:r>
          </a:p>
          <a:p>
            <a:pPr fontAlgn="base"/>
            <a:br>
              <a:rPr lang="ru-RU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содействия развитию малых и средних городов и крупных сельских населенных пунктов, </a:t>
            </a:r>
            <a:r>
              <a:rPr lang="ru-RU" b="1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в первую очередь опорных населенных пунктов</a:t>
            </a:r>
            <a:r>
              <a:rPr lang="ru-RU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, как межмуниципальных обслуживающих центров для сельских территорий, обеспечивающих население и предпринимателей различными видами услуг (отрасли социальной сферы, торгового и бытового обслуживания населения, сервисного обслуживания сельскохозяйственной техники и оборудования, информационно-консультационные услуги, услуги в области хранения и переработки местного сельскохозяйственного сырья и другие);</a:t>
            </a:r>
            <a:br>
              <a:rPr lang="ru-RU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endParaRPr lang="ru-RU" b="0" i="0" dirty="0">
              <a:solidFill>
                <a:srgbClr val="444444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907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CB6002-A452-3C0D-5A62-59277FD7B64D}"/>
              </a:ext>
            </a:extLst>
          </p:cNvPr>
          <p:cNvSpPr txBox="1"/>
          <p:nvPr/>
        </p:nvSpPr>
        <p:spPr>
          <a:xfrm>
            <a:off x="6061230" y="810763"/>
            <a:ext cx="58423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Соснин Дмитрий Петрович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директор программы Кафедры территориального развития им. В.Л. Глазычева ИОН РАНХиГС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кандидат политических наук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эксперт по оценке заявок Всероссийского конкурса лучших проектов создания комфортной городской среды в малых городах и исторических поселениях (2018, 2019)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эксперт по оценке заявок конкурса социальных проектов «Мир новых возможностей» ПАО ГМК «Норильский никель» (2018, 2019, 2020, 2021)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член оргкомитета и жюри Всероссийского Конкурса муниципальных стратегий (2018,2019, 2021)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полуфиналист первого конкурса «Лидеры России» 2017/2018 года,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финалист Всероссийского конкурса «Проектный руководитель – 2019»</a:t>
            </a:r>
          </a:p>
        </p:txBody>
      </p:sp>
      <p:pic>
        <p:nvPicPr>
          <p:cNvPr id="3" name="Рисунок 2" descr="Изображение выглядит как текст, на открытом воздухе, трава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243CB9E9-857B-A00F-0D61-15FF97DD20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6" y="810763"/>
            <a:ext cx="5180132" cy="345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756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7F4E1E-CB21-28A9-A372-38F850E91BA9}"/>
              </a:ext>
            </a:extLst>
          </p:cNvPr>
          <p:cNvSpPr txBox="1"/>
          <p:nvPr/>
        </p:nvSpPr>
        <p:spPr>
          <a:xfrm>
            <a:off x="695665" y="907971"/>
            <a:ext cx="9424658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ru-RU" b="1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Для обеспечения сокращения уровня межрегиональной дифференциации в социально-экономическом развитии субъектов Российской Федерации и снижения внутрирегиональных социально-экономических различий предлагается</a:t>
            </a:r>
          </a:p>
          <a:p>
            <a:pPr fontAlgn="base"/>
            <a:endParaRPr lang="ru-RU" b="1" i="0" dirty="0">
              <a:solidFill>
                <a:srgbClr val="444444"/>
              </a:solidFill>
              <a:effectLst/>
              <a:latin typeface="Arial" panose="020B0604020202020204" pitchFamily="34" charset="0"/>
            </a:endParaRPr>
          </a:p>
          <a:p>
            <a:pPr fontAlgn="base"/>
            <a:r>
              <a:rPr lang="ru-RU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повысить устойчивость системы расселения за счет социально-экономического развития опорных населенных пунктов, сельских территорий, учитывая плотность населения, различный характер освоения и использования таких территорий, природные условия, удаленность от крупных городов, путем:</a:t>
            </a:r>
          </a:p>
          <a:p>
            <a:pPr fontAlgn="base"/>
            <a:br>
              <a:rPr lang="ru-RU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содействия развитию малых и средних городов и крупных сельских населенных пунктов, </a:t>
            </a:r>
            <a:r>
              <a:rPr lang="ru-RU" b="1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в первую очередь опорных населенных пунктов</a:t>
            </a:r>
            <a:r>
              <a:rPr lang="ru-RU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, как межмуниципальных обслуживающих центров для сельских территорий, обеспечивающих население и предпринимателей различными видами услуг (отрасли социальной сферы, торгового и бытового обслуживания населения, сервисного обслуживания сельскохозяйственной техники и оборудования, информационно-консультационные услуги, услуги в области хранения и переработки местного сельскохозяйственного сырья и другие);</a:t>
            </a:r>
            <a:br>
              <a:rPr lang="ru-RU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endParaRPr lang="ru-RU" b="0" i="0" dirty="0">
              <a:solidFill>
                <a:srgbClr val="444444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670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054CAF-68AC-11EC-A68D-A5DA5D5900B1}"/>
              </a:ext>
            </a:extLst>
          </p:cNvPr>
          <p:cNvSpPr txBox="1"/>
          <p:nvPr/>
        </p:nvSpPr>
        <p:spPr>
          <a:xfrm>
            <a:off x="600137" y="482039"/>
            <a:ext cx="9415603" cy="5893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800" b="1" dirty="0"/>
              <a:t>В рамках реализации Стратегии предусмотрена возможность:</a:t>
            </a:r>
          </a:p>
          <a:p>
            <a:pPr marL="0" indent="0">
              <a:buNone/>
            </a:pPr>
            <a:endParaRPr lang="ru-RU" sz="1800" b="1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800" dirty="0"/>
              <a:t>утверждения методических рекомендаций по определению опорных населенных пунктов;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800" dirty="0"/>
              <a:t>разработки и утверждения комплекса мер по социально-экономическому и инфраструктурному развитию опорных населенных пунктов;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800" dirty="0"/>
              <a:t>разработки порядка </a:t>
            </a:r>
            <a:r>
              <a:rPr lang="ru-RU" sz="1800" b="1" dirty="0"/>
              <a:t>приоритетной государственной поддержки мероприятий по развитию опорных населенных пунктов и прилегающих территорий</a:t>
            </a:r>
            <a:r>
              <a:rPr lang="ru-RU" sz="1800" dirty="0"/>
              <a:t>, определенных в рамках </a:t>
            </a:r>
            <a:r>
              <a:rPr lang="ru-RU" sz="1800" b="1" dirty="0"/>
              <a:t>планов долгосрочного социально-экономического развития опорных населенных пунктов и прилегающих территорий</a:t>
            </a:r>
            <a:r>
              <a:rPr lang="ru-RU" sz="1800" dirty="0"/>
              <a:t>, а также мер государственной поддержки, определяемых актами Правительства Российской Федерации;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800" dirty="0"/>
              <a:t>формирования комплексного подхода при планировании расходов бюджетов бюджетной системы Российской Федерации и внебюджетных источников в рамках государственных программ Российской Федерации, государственных программ субъектов Российской Федерации, непрограммных направлений деятельности, программ компаний с государственным участием в части консолидации расходов на мероприятия по развитию социальной, транспортной, инженерной, информационно-коммуникационной инфраструктуры в городских агломерациях и опорных населенных пунктах, а также в прилегающих населенных пунктах (в части транспортной и информационно-коммуникационной инфраструктуры).</a:t>
            </a:r>
          </a:p>
        </p:txBody>
      </p:sp>
    </p:spTree>
    <p:extLst>
      <p:ext uri="{BB962C8B-B14F-4D97-AF65-F5344CB8AC3E}">
        <p14:creationId xmlns:p14="http://schemas.microsoft.com/office/powerpoint/2010/main" val="25500280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67AA94-0395-8A9B-9FFD-8A1F5D5E3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415" y="68296"/>
            <a:ext cx="6853473" cy="215238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666BB01-91FB-E55C-D2C3-C663E8F87B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951" y="1982771"/>
            <a:ext cx="9110314" cy="41402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705094E-3FF3-5031-EBC8-C621B22DF636}"/>
              </a:ext>
            </a:extLst>
          </p:cNvPr>
          <p:cNvSpPr txBox="1"/>
          <p:nvPr/>
        </p:nvSpPr>
        <p:spPr>
          <a:xfrm>
            <a:off x="1086415" y="6123068"/>
            <a:ext cx="108371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hlinkClick r:id="rId5"/>
              </a:rPr>
              <a:t>Об утверждении методических рекомендаций по критериям определения опорных населенных пунктов и прилегающих территорий от 23 декабря 2022 - docs.cntd.ru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500941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67AA94-0395-8A9B-9FFD-8A1F5D5E3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951" y="137465"/>
            <a:ext cx="7070938" cy="222067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0FAB0F-75EB-0A69-B317-E4DE4A75D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087" y="2513734"/>
            <a:ext cx="10478962" cy="295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782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67AA94-0395-8A9B-9FFD-8A1F5D5E3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058" y="-188460"/>
            <a:ext cx="7070938" cy="22206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AE72F-A254-B230-9A41-EB18AA89651F}"/>
              </a:ext>
            </a:extLst>
          </p:cNvPr>
          <p:cNvSpPr txBox="1"/>
          <p:nvPr/>
        </p:nvSpPr>
        <p:spPr>
          <a:xfrm>
            <a:off x="1032094" y="1932629"/>
            <a:ext cx="9940706" cy="41395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з) более 50 процентов от общей численности населения опорного населенного пункта (или опорного населенного пункта и нескольких населенных пунктов, расположенных в радиусе транспортной доступности не более 5 км по дорогам общего пользования) имеют доступ к следующим объектам социальной, транспортной, инженерной, информационно-коммуникационной инфраструктур:</a:t>
            </a:r>
          </a:p>
          <a:p>
            <a:pPr fontAlgn="base">
              <a:spcAft>
                <a:spcPts val="600"/>
              </a:spcAft>
            </a:pPr>
            <a:b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- объекты системы газоснабжения (для газифицированных территорий);</a:t>
            </a:r>
            <a:b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- объекты систем централизованного и (или) автономного теплоснабжения, водоснабжения и канализации;</a:t>
            </a:r>
          </a:p>
          <a:p>
            <a:pPr fontAlgn="base">
              <a:spcAft>
                <a:spcPts val="600"/>
              </a:spcAft>
            </a:pPr>
            <a: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- объекты, обеспечивающие широкополосный доступ к информационно-телекоммуникационной сети "Интернет";</a:t>
            </a:r>
            <a:b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- медицинские организации, оказывающие в том числе первичную врачебную медико-санитарную помощь;</a:t>
            </a:r>
            <a:b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- дошкольные образовательные организации и общеобразовательные организации, реализующие образовательные программы начального общего, основного общего и среднего общего образования;</a:t>
            </a:r>
          </a:p>
          <a:p>
            <a:pPr fontAlgn="base">
              <a:spcAft>
                <a:spcPts val="600"/>
              </a:spcAft>
            </a:pPr>
            <a: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- профессиональные образовательные организации;</a:t>
            </a:r>
            <a:b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- учреждения культуры (например, сельский клуб, дом культуры, кинотеатр, концертный зал);</a:t>
            </a:r>
          </a:p>
          <a:p>
            <a:pPr fontAlgn="base">
              <a:spcAft>
                <a:spcPts val="600"/>
              </a:spcAft>
            </a:pPr>
            <a: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- учреждения, оказывающие государственные и муниципальные услуги (например, выдача справок, регистрация имущества, регистрация актов гражданского состояния и другие, в том числе в электронной форме);</a:t>
            </a:r>
          </a:p>
          <a:p>
            <a:pPr fontAlgn="base">
              <a:spcAft>
                <a:spcPts val="600"/>
              </a:spcAft>
            </a:pPr>
            <a: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- организации, оказывающие финансовые услуги (финансовые организации);</a:t>
            </a:r>
          </a:p>
          <a:p>
            <a:pPr fontAlgn="base">
              <a:spcAft>
                <a:spcPts val="600"/>
              </a:spcAft>
            </a:pPr>
            <a:r>
              <a:rPr lang="ru-RU" sz="1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- организации в сфере розничной торговли и бытовых услуг.</a:t>
            </a:r>
          </a:p>
        </p:txBody>
      </p:sp>
    </p:spTree>
    <p:extLst>
      <p:ext uri="{BB962C8B-B14F-4D97-AF65-F5344CB8AC3E}">
        <p14:creationId xmlns:p14="http://schemas.microsoft.com/office/powerpoint/2010/main" val="3749263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DF08E99-6CF2-ACE0-722D-60AFAB4E4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081" y="286789"/>
            <a:ext cx="5934080" cy="142868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E30B133-333E-3AAE-53E6-EF9F372C7B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554" y="1620550"/>
            <a:ext cx="10021699" cy="207674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44B011C-1FE3-FCC0-3702-DA2E73FF9C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081" y="3569668"/>
            <a:ext cx="10012172" cy="315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2210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9E09EAF-FC6D-216A-C504-523FE354D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0849" y="2433698"/>
            <a:ext cx="6934201" cy="1325563"/>
          </a:xfrm>
        </p:spPr>
        <p:txBody>
          <a:bodyPr/>
          <a:lstStyle/>
          <a:p>
            <a:r>
              <a:rPr lang="ru-RU" b="1" dirty="0">
                <a:latin typeface="Futura New Bold" panose="020B0902020204020203" pitchFamily="34" charset="0"/>
              </a:rPr>
              <a:t>Спасибо за внимание!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FA03F10-6F5E-A25A-47D8-34086C8AE7A9}"/>
              </a:ext>
            </a:extLst>
          </p:cNvPr>
          <p:cNvSpPr/>
          <p:nvPr/>
        </p:nvSpPr>
        <p:spPr>
          <a:xfrm>
            <a:off x="0" y="5070764"/>
            <a:ext cx="12192000" cy="178723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3A52E77-9E78-ED87-A8C9-8C17832829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4" y="107517"/>
            <a:ext cx="4279158" cy="202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456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2D10F8CF-AA31-9F15-B112-32B393FA498C}"/>
              </a:ext>
            </a:extLst>
          </p:cNvPr>
          <p:cNvSpPr txBox="1">
            <a:spLocks/>
          </p:cNvSpPr>
          <p:nvPr/>
        </p:nvSpPr>
        <p:spPr>
          <a:xfrm>
            <a:off x="806243" y="301043"/>
            <a:ext cx="9401740" cy="700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utura New Bold" panose="020B0902020204020203" pitchFamily="34" charset="0"/>
              </a:rPr>
              <a:t>Теория центральных мест Вальтера </a:t>
            </a:r>
            <a:r>
              <a:rPr lang="ru-RU" sz="2400" b="1" dirty="0" err="1">
                <a:latin typeface="Futura New Bold" panose="020B0902020204020203" pitchFamily="34" charset="0"/>
              </a:rPr>
              <a:t>Кристаллера</a:t>
            </a:r>
            <a:br>
              <a:rPr lang="ru-RU" sz="2400" b="1" dirty="0">
                <a:latin typeface="Futura New Bold" panose="020B0902020204020203" pitchFamily="34" charset="0"/>
              </a:rPr>
            </a:br>
            <a:endParaRPr lang="ru-RU" sz="2400" b="1" dirty="0">
              <a:latin typeface="Futura New Bold" panose="020B0902020204020203" pitchFamily="34" charset="0"/>
            </a:endParaRPr>
          </a:p>
        </p:txBody>
      </p:sp>
      <p:pic>
        <p:nvPicPr>
          <p:cNvPr id="2" name="Picture 2" descr="Abb. 1. Christaller (1933:71).   | Download Scientific Diagram">
            <a:extLst>
              <a:ext uri="{FF2B5EF4-FFF2-40B4-BE49-F238E27FC236}">
                <a16:creationId xmlns:a16="http://schemas.microsoft.com/office/drawing/2014/main" id="{F0B81653-EC4F-C599-876E-8973AE35288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5777" y="971240"/>
            <a:ext cx="4578456" cy="558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eoria de los lugares centrales · walter christaller | SKFANDRA">
            <a:extLst>
              <a:ext uri="{FF2B5EF4-FFF2-40B4-BE49-F238E27FC236}">
                <a16:creationId xmlns:a16="http://schemas.microsoft.com/office/drawing/2014/main" id="{8C7A860E-541D-D2C5-1345-2E106F4A24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" r="-10" b="-10"/>
          <a:stretch/>
        </p:blipFill>
        <p:spPr bwMode="auto">
          <a:xfrm>
            <a:off x="5540721" y="1011450"/>
            <a:ext cx="6228790" cy="560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228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2D10F8CF-AA31-9F15-B112-32B393FA498C}"/>
              </a:ext>
            </a:extLst>
          </p:cNvPr>
          <p:cNvSpPr txBox="1">
            <a:spLocks/>
          </p:cNvSpPr>
          <p:nvPr/>
        </p:nvSpPr>
        <p:spPr>
          <a:xfrm>
            <a:off x="806243" y="301043"/>
            <a:ext cx="9401740" cy="700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utura New Bold" panose="020B0902020204020203" pitchFamily="34" charset="0"/>
              </a:rPr>
              <a:t>Концепция ступенчатой системы общественного обслуживания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3ADC012-1C99-E5F0-5D76-9D339349A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7930" y="1302174"/>
            <a:ext cx="6845657" cy="513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103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2D10F8CF-AA31-9F15-B112-32B393FA498C}"/>
              </a:ext>
            </a:extLst>
          </p:cNvPr>
          <p:cNvSpPr txBox="1">
            <a:spLocks/>
          </p:cNvSpPr>
          <p:nvPr/>
        </p:nvSpPr>
        <p:spPr>
          <a:xfrm>
            <a:off x="806243" y="301043"/>
            <a:ext cx="9401740" cy="700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utura New Bold" panose="020B0902020204020203" pitchFamily="34" charset="0"/>
              </a:rPr>
              <a:t>Концепция опорного каркаса расселения Г.М. Лаппо</a:t>
            </a:r>
            <a:br>
              <a:rPr lang="ru-RU" sz="2400" b="1" dirty="0">
                <a:latin typeface="Futura New Bold" panose="020B0902020204020203" pitchFamily="34" charset="0"/>
              </a:rPr>
            </a:br>
            <a:endParaRPr lang="ru-RU" sz="2400" b="1" dirty="0">
              <a:latin typeface="Futura New Bold" panose="020B0902020204020203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086011C-55D6-2BF9-AB0D-BDBD0C7A1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793" y="896293"/>
            <a:ext cx="9076565" cy="53528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4F56556-4CFF-1D90-B5FA-54A5437965E3}"/>
              </a:ext>
            </a:extLst>
          </p:cNvPr>
          <p:cNvSpPr txBox="1"/>
          <p:nvPr/>
        </p:nvSpPr>
        <p:spPr>
          <a:xfrm>
            <a:off x="1104523" y="6372291"/>
            <a:ext cx="82413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http://www.demoscope.ru/weekly/knigi/polka/gold_fund02.html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40949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32C0C7-E9C0-3531-2FFD-863B12949AD8}"/>
              </a:ext>
            </a:extLst>
          </p:cNvPr>
          <p:cNvSpPr txBox="1"/>
          <p:nvPr/>
        </p:nvSpPr>
        <p:spPr>
          <a:xfrm>
            <a:off x="1138350" y="6090405"/>
            <a:ext cx="10431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https://docs.cntd.ru/document/552378463?ysclid=lf6jn6u3fm971181341</a:t>
            </a:r>
            <a:r>
              <a:rPr lang="ru-RU" dirty="0"/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23F2BE-B9ED-5020-F375-02ADC40F4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350" y="822909"/>
            <a:ext cx="9624769" cy="526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40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2D10F8CF-AA31-9F15-B112-32B393FA498C}"/>
              </a:ext>
            </a:extLst>
          </p:cNvPr>
          <p:cNvSpPr txBox="1">
            <a:spLocks/>
          </p:cNvSpPr>
          <p:nvPr/>
        </p:nvSpPr>
        <p:spPr>
          <a:xfrm>
            <a:off x="806244" y="301043"/>
            <a:ext cx="9401740" cy="700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utura New Bold" panose="020B0902020204020203" pitchFamily="34" charset="0"/>
              </a:rPr>
              <a:t>Определение понятия «пространственное развитие»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B177BB-FA0C-8029-FCC3-349EDD533B84}"/>
              </a:ext>
            </a:extLst>
          </p:cNvPr>
          <p:cNvSpPr txBox="1"/>
          <p:nvPr/>
        </p:nvSpPr>
        <p:spPr>
          <a:xfrm>
            <a:off x="806244" y="1213319"/>
            <a:ext cx="940173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«Пространственное развитие» </a:t>
            </a:r>
            <a:r>
              <a:rPr lang="ru-RU" sz="2400" dirty="0"/>
              <a:t>- совершенствование системы расселения и территориальной организации экономики, в том числе за счет проведения эффективной государственной политики регионального развития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B5FABB-3CCD-152B-F9F0-A99AA3865235}"/>
              </a:ext>
            </a:extLst>
          </p:cNvPr>
          <p:cNvSpPr txBox="1"/>
          <p:nvPr/>
        </p:nvSpPr>
        <p:spPr>
          <a:xfrm>
            <a:off x="806244" y="3105834"/>
            <a:ext cx="73876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Об утверждении Стратегии пространственного развития Российской Федерации на период до 2025 года от 13 февраля 2019 - docs.cntd.ru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446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32C0C7-E9C0-3531-2FFD-863B12949AD8}"/>
              </a:ext>
            </a:extLst>
          </p:cNvPr>
          <p:cNvSpPr txBox="1"/>
          <p:nvPr/>
        </p:nvSpPr>
        <p:spPr>
          <a:xfrm>
            <a:off x="607068" y="3686816"/>
            <a:ext cx="1043197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Об утверждении методик расчета показателей для оценки эффективности деятельности высших должностных лиц субъектов Российской Федерации и деятельности исполнительных органов субъектов Российской Федерации, а также о признании утратившими силу отдельных положений постановления Правительства Российской Федерации от 17 июля 2019 г. N 915 от 03 апреля 2021 - docs.cntd.ru</a:t>
            </a:r>
            <a:endParaRPr lang="ru-RU" dirty="0"/>
          </a:p>
        </p:txBody>
      </p:sp>
      <p:sp>
        <p:nvSpPr>
          <p:cNvPr id="8" name="Заголовок 8">
            <a:extLst>
              <a:ext uri="{FF2B5EF4-FFF2-40B4-BE49-F238E27FC236}">
                <a16:creationId xmlns:a16="http://schemas.microsoft.com/office/drawing/2014/main" id="{113BCEEC-8E54-D8E9-B4DF-0DA5CC7B70EF}"/>
              </a:ext>
            </a:extLst>
          </p:cNvPr>
          <p:cNvSpPr txBox="1">
            <a:spLocks/>
          </p:cNvSpPr>
          <p:nvPr/>
        </p:nvSpPr>
        <p:spPr>
          <a:xfrm>
            <a:off x="607068" y="74705"/>
            <a:ext cx="9401740" cy="12652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utura New Bold" panose="020B0902020204020203" pitchFamily="34" charset="0"/>
              </a:rPr>
              <a:t>Определение понятия «городская агломерация»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F402A6-540A-D8E0-8731-5254DCDC5AC8}"/>
              </a:ext>
            </a:extLst>
          </p:cNvPr>
          <p:cNvSpPr txBox="1"/>
          <p:nvPr/>
        </p:nvSpPr>
        <p:spPr>
          <a:xfrm>
            <a:off x="607068" y="2151727"/>
            <a:ext cx="940174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Futura New Book" panose="020B0502020204020303" pitchFamily="34" charset="0"/>
              </a:rPr>
              <a:t>Городская агломерация </a:t>
            </a:r>
            <a:r>
              <a:rPr lang="ru-RU" sz="2000" dirty="0">
                <a:latin typeface="Futura New Book" panose="020B0502020204020303" pitchFamily="34" charset="0"/>
              </a:rPr>
              <a:t>- образуемая крупнейшим городским округом - "ядром агломерации" и муниципальными образованиями - "спутниками" многокомпонентная система с интенсивными производственными, транспортными и культурными связями, в частности, наличием "маятниковой" трудовой миграции населения</a:t>
            </a:r>
          </a:p>
        </p:txBody>
      </p:sp>
    </p:spTree>
    <p:extLst>
      <p:ext uri="{BB962C8B-B14F-4D97-AF65-F5344CB8AC3E}">
        <p14:creationId xmlns:p14="http://schemas.microsoft.com/office/powerpoint/2010/main" val="2890929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4C25AF-4720-D4F1-8332-CD50608DD7B1}"/>
              </a:ext>
            </a:extLst>
          </p:cNvPr>
          <p:cNvSpPr/>
          <p:nvPr/>
        </p:nvSpPr>
        <p:spPr>
          <a:xfrm rot="16200000">
            <a:off x="-3204117" y="3193474"/>
            <a:ext cx="6893144" cy="506196"/>
          </a:xfrm>
          <a:prstGeom prst="rect">
            <a:avLst/>
          </a:prstGeom>
          <a:solidFill>
            <a:srgbClr val="75B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A7EDC59-5B59-8680-EC62-D1F76CD8E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23" y="0"/>
            <a:ext cx="2036198" cy="10011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32C0C7-E9C0-3531-2FFD-863B12949AD8}"/>
              </a:ext>
            </a:extLst>
          </p:cNvPr>
          <p:cNvSpPr txBox="1"/>
          <p:nvPr/>
        </p:nvSpPr>
        <p:spPr>
          <a:xfrm>
            <a:off x="607066" y="6113060"/>
            <a:ext cx="114793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Об утверждении Стратегии пространственного развития Российской Федерации на период до 2025 года от 13 февраля 2019 - docs.cntd.ru</a:t>
            </a:r>
            <a:endParaRPr lang="ru-RU" dirty="0"/>
          </a:p>
        </p:txBody>
      </p:sp>
      <p:sp>
        <p:nvSpPr>
          <p:cNvPr id="7" name="Заголовок 8">
            <a:extLst>
              <a:ext uri="{FF2B5EF4-FFF2-40B4-BE49-F238E27FC236}">
                <a16:creationId xmlns:a16="http://schemas.microsoft.com/office/drawing/2014/main" id="{11BFEF90-95FC-837F-B283-7D67D60FA611}"/>
              </a:ext>
            </a:extLst>
          </p:cNvPr>
          <p:cNvSpPr txBox="1">
            <a:spLocks/>
          </p:cNvSpPr>
          <p:nvPr/>
        </p:nvSpPr>
        <p:spPr>
          <a:xfrm>
            <a:off x="607067" y="301043"/>
            <a:ext cx="9513255" cy="700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Futura New Bold" panose="020B0902020204020203" pitchFamily="34" charset="0"/>
              </a:rPr>
              <a:t>Определение понятия «городская агломерация»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14778C-5650-40E8-80A6-A6EA8C3E7D53}"/>
              </a:ext>
            </a:extLst>
          </p:cNvPr>
          <p:cNvSpPr txBox="1"/>
          <p:nvPr/>
        </p:nvSpPr>
        <p:spPr>
          <a:xfrm>
            <a:off x="607067" y="1295767"/>
            <a:ext cx="976820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Futura New Book" panose="020B0502020204020303" pitchFamily="34" charset="0"/>
              </a:rPr>
              <a:t>Городская агломерация</a:t>
            </a:r>
            <a:r>
              <a:rPr lang="ru-RU" sz="2000" dirty="0">
                <a:latin typeface="Futura New Book" panose="020B0502020204020303" pitchFamily="34" charset="0"/>
              </a:rPr>
              <a:t> - совокупность компактно расположенных населенных пунктов и территорий между ними с общей численностью населения более 250 тыс. человек, связанных совместным использованием инфраструктурных объектов и объединенных интенсивными экономическими, в том числе трудовыми, и социальными связями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77944D-34F0-38C5-8A19-7BB842E595CA}"/>
              </a:ext>
            </a:extLst>
          </p:cNvPr>
          <p:cNvSpPr txBox="1"/>
          <p:nvPr/>
        </p:nvSpPr>
        <p:spPr>
          <a:xfrm>
            <a:off x="607066" y="2895376"/>
            <a:ext cx="1025709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Futura New Book" panose="020B0502020204020303" pitchFamily="34" charset="0"/>
              </a:rPr>
              <a:t>Крупная городская агломерация </a:t>
            </a:r>
            <a:r>
              <a:rPr lang="ru-RU" sz="2000" dirty="0">
                <a:latin typeface="Futura New Book" panose="020B0502020204020303" pitchFamily="34" charset="0"/>
              </a:rPr>
              <a:t>- совокупность компактно расположенных населенных пунктов и территорий между ними с общей численностью населения 500 тыс. человек - 1000 тыс. человек, связанных совместным использованием инфраструктурных объектов и объединенных интенсивными экономическими, в том числе трудовыми, и социальными связями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5D6E36-BCA7-6C64-0FDD-E115856B52F2}"/>
              </a:ext>
            </a:extLst>
          </p:cNvPr>
          <p:cNvSpPr txBox="1"/>
          <p:nvPr/>
        </p:nvSpPr>
        <p:spPr>
          <a:xfrm>
            <a:off x="607066" y="4494984"/>
            <a:ext cx="995832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Futura New Book" panose="020B0502020204020303" pitchFamily="34" charset="0"/>
              </a:rPr>
              <a:t>Крупнейшая городская агломерация" </a:t>
            </a:r>
            <a:r>
              <a:rPr lang="ru-RU" sz="2000" dirty="0">
                <a:latin typeface="Futura New Book" panose="020B0502020204020303" pitchFamily="34" charset="0"/>
              </a:rPr>
              <a:t>- совокупность компактно расположенных населенных пунктов и территорий между ними с общей численностью населения более 1000 тыс. человек, связанных совместным использованием инфраструктурных объектов и объединенных интенсивными экономическими, в том числе трудовыми, и социальными связями</a:t>
            </a:r>
          </a:p>
        </p:txBody>
      </p:sp>
    </p:spTree>
    <p:extLst>
      <p:ext uri="{BB962C8B-B14F-4D97-AF65-F5344CB8AC3E}">
        <p14:creationId xmlns:p14="http://schemas.microsoft.com/office/powerpoint/2010/main" val="29273203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</TotalTime>
  <Words>1770</Words>
  <Application>Microsoft Office PowerPoint</Application>
  <PresentationFormat>Широкоэкранный</PresentationFormat>
  <Paragraphs>115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Futura New Bold</vt:lpstr>
      <vt:lpstr>Futura New Book</vt:lpstr>
      <vt:lpstr>Futura New Medium</vt:lpstr>
      <vt:lpstr>Тема Office</vt:lpstr>
      <vt:lpstr>Опережающее развитие  опорных населенных пунктов как приоритет пространственного развития  Российской Федерации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Законодательное регулирование инициативного бюджетирования: практические аспекты реализации</dc:title>
  <dc:creator>Dmitry Sosnin</dc:creator>
  <cp:lastModifiedBy>Dmitry Sosnin</cp:lastModifiedBy>
  <cp:revision>32</cp:revision>
  <dcterms:created xsi:type="dcterms:W3CDTF">2022-08-23T14:05:11Z</dcterms:created>
  <dcterms:modified xsi:type="dcterms:W3CDTF">2023-06-08T07:08:28Z</dcterms:modified>
</cp:coreProperties>
</file>