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40" r:id="rId3"/>
    <p:sldId id="342" r:id="rId4"/>
    <p:sldId id="343" r:id="rId5"/>
    <p:sldId id="344" r:id="rId6"/>
    <p:sldId id="345" r:id="rId7"/>
    <p:sldId id="346" r:id="rId8"/>
    <p:sldId id="348" r:id="rId9"/>
    <p:sldId id="341" r:id="rId10"/>
  </p:sldIdLst>
  <p:sldSz cx="9144000" cy="5143500" type="screen16x9"/>
  <p:notesSz cx="6858000" cy="9144000"/>
  <p:defaultTextStyle>
    <a:defPPr>
      <a:defRPr lang="en-US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12">
          <p15:clr>
            <a:srgbClr val="A4A3A4"/>
          </p15:clr>
        </p15:guide>
        <p15:guide id="2" orient="horz" pos="804">
          <p15:clr>
            <a:srgbClr val="A4A3A4"/>
          </p15:clr>
        </p15:guide>
        <p15:guide id="3" orient="horz" pos="1031">
          <p15:clr>
            <a:srgbClr val="A4A3A4"/>
          </p15:clr>
        </p15:guide>
        <p15:guide id="4" orient="horz" pos="191">
          <p15:clr>
            <a:srgbClr val="A4A3A4"/>
          </p15:clr>
        </p15:guide>
        <p15:guide id="5" orient="horz" pos="599">
          <p15:clr>
            <a:srgbClr val="A4A3A4"/>
          </p15:clr>
        </p15:guide>
        <p15:guide id="6" pos="5477">
          <p15:clr>
            <a:srgbClr val="A4A3A4"/>
          </p15:clr>
        </p15:guide>
        <p15:guide id="7" pos="6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USER" initials="A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C4796"/>
    <a:srgbClr val="E2001A"/>
    <a:srgbClr val="B4C5E5"/>
    <a:srgbClr val="ED1C24"/>
    <a:srgbClr val="003F8B"/>
    <a:srgbClr val="008000"/>
    <a:srgbClr val="12C7D0"/>
    <a:srgbClr val="00A1DA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22" autoAdjust="0"/>
    <p:restoredTop sz="85185" autoAdjust="0"/>
  </p:normalViewPr>
  <p:slideViewPr>
    <p:cSldViewPr showGuides="1">
      <p:cViewPr>
        <p:scale>
          <a:sx n="138" d="100"/>
          <a:sy n="138" d="100"/>
        </p:scale>
        <p:origin x="-1470" y="-756"/>
      </p:cViewPr>
      <p:guideLst>
        <p:guide orient="horz" pos="3112"/>
        <p:guide orient="horz" pos="804"/>
        <p:guide orient="horz" pos="1031"/>
        <p:guide orient="horz" pos="191"/>
        <p:guide orient="horz" pos="599"/>
        <p:guide pos="5477"/>
        <p:guide pos="6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/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4186-B7A2-4B26-A160-2661164BB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973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/>
              <a:t>04.10.2016</a:t>
            </a: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DBF57-C62A-424B-B58C-7887CF924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058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F57-C62A-424B-B58C-7887CF92421C}" type="slidenum">
              <a:rPr lang="ru-RU" smtClean="0"/>
              <a:pPr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1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44E4-5E8A-4F97-8707-05640C78D15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C0BE31B-8B08-43EF-845A-669AA125E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9"/>
          <a:stretch/>
        </p:blipFill>
        <p:spPr>
          <a:xfrm>
            <a:off x="7236296" y="3617590"/>
            <a:ext cx="1907704" cy="1533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81415" y="2448306"/>
            <a:ext cx="5854881" cy="7886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7792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E2001A"/>
                </a:solidFill>
              </a:defRPr>
            </a:lvl1pPr>
          </a:lstStyle>
          <a:p>
            <a:r>
              <a:rPr lang="ru-RU" dirty="0"/>
              <a:t>НАЗВАНИЕ ПРЕЗЕНТАЦИИ.</a:t>
            </a:r>
            <a:br>
              <a:rPr lang="ru-RU" dirty="0"/>
            </a:br>
            <a:r>
              <a:rPr lang="ru-RU" dirty="0"/>
              <a:t>ПРЕЗЕНТАЦИЯ. Все буквы заглавные.</a:t>
            </a:r>
            <a:br>
              <a:rPr lang="ru-RU" dirty="0"/>
            </a:br>
            <a:r>
              <a:rPr lang="ru-RU" dirty="0"/>
              <a:t>«ARIAL 20, полужирный (</a:t>
            </a:r>
            <a:r>
              <a:rPr lang="ru-RU" dirty="0" err="1"/>
              <a:t>п</a:t>
            </a:r>
            <a:r>
              <a:rPr lang="ru-RU" dirty="0"/>
              <a:t>/ж)»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93071" y="4423410"/>
            <a:ext cx="2675675" cy="2331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1200" b="1" baseline="0">
                <a:solidFill>
                  <a:srgbClr val="0C4796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</a:t>
            </a:r>
            <a:r>
              <a:rPr lang="en-US" dirty="0"/>
              <a:t>Arial 14, </a:t>
            </a:r>
            <a:r>
              <a:rPr lang="ru-RU" dirty="0" err="1"/>
              <a:t>п</a:t>
            </a:r>
            <a:r>
              <a:rPr lang="ru-RU" dirty="0"/>
              <a:t>/ж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76375" y="4663440"/>
            <a:ext cx="2675675" cy="233172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779252" rtl="0" eaLnBrk="1" latinLnBrk="0" hangingPunct="1">
              <a:buNone/>
              <a:defRPr lang="ru-RU" sz="1200" kern="1200" smtClean="0">
                <a:solidFill>
                  <a:srgbClr val="0C4796"/>
                </a:solidFill>
                <a:latin typeface="+mn-lt"/>
                <a:ea typeface="+mn-ea"/>
                <a:cs typeface="+mn-cs"/>
              </a:defRPr>
            </a:lvl1pPr>
            <a:lvl2pPr marL="0" algn="l" defTabSz="779252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779252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779252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779252" rtl="0" eaLnBrk="1" latinLnBrk="0" hangingPunct="1"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ru-RU" dirty="0"/>
              <a:t>Должность, </a:t>
            </a:r>
            <a:r>
              <a:rPr lang="en-US" dirty="0"/>
              <a:t>Arial 14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3912ED-DDEA-41F9-AB97-7EBA85F5A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85" y="486918"/>
            <a:ext cx="4072065" cy="6548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A633B33-7C22-478E-98ED-2100F8F16C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"/>
            <a:ext cx="1743075" cy="156846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76374" y="301751"/>
            <a:ext cx="7210425" cy="644652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spcAft>
                <a:spcPts val="0"/>
              </a:spcAft>
              <a:tabLst>
                <a:tab pos="616908" algn="l"/>
                <a:tab pos="1233815" algn="l"/>
                <a:tab pos="1850723" algn="l"/>
                <a:tab pos="2467630" algn="l"/>
                <a:tab pos="3084538" algn="l"/>
                <a:tab pos="3701445" algn="l"/>
                <a:tab pos="4318353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b="1" dirty="0">
                <a:solidFill>
                  <a:srgbClr val="FF0000"/>
                </a:solidFill>
              </a:rPr>
              <a:t>НАЗВАНИЕ. ВСЕ БУКВЫ ЗАГЛАВНЫЕ.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(ARI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ru-RU" b="1" dirty="0">
                <a:solidFill>
                  <a:srgbClr val="FF0000"/>
                </a:solidFill>
              </a:rPr>
              <a:t>L,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rgbClr val="FF0000"/>
                </a:solidFill>
              </a:rPr>
              <a:t>1)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1081454" y="1634140"/>
            <a:ext cx="7609742" cy="3303389"/>
          </a:xfrm>
          <a:prstGeom prst="rect">
            <a:avLst/>
          </a:prstGeom>
        </p:spPr>
        <p:txBody>
          <a:bodyPr tIns="0"/>
          <a:lstStyle>
            <a:lvl1pPr marL="285750" marR="0" indent="-28575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1"/>
              </a:spcAft>
              <a:buClr>
                <a:schemeClr val="bg2"/>
              </a:buClr>
              <a:buSzPct val="130000"/>
              <a:buFont typeface="Courier New" panose="02070309020205020404" pitchFamily="49" charset="0"/>
              <a:buChar char="o"/>
              <a:tabLst/>
              <a:defRPr sz="1400"/>
            </a:lvl1pPr>
            <a:lvl2pPr marL="233162" marR="0" indent="-233776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1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tabLst/>
              <a:defRPr/>
            </a:lvl2pPr>
            <a:lvl3pPr>
              <a:defRPr sz="1200"/>
            </a:lvl3pPr>
          </a:lstStyle>
          <a:p>
            <a:pPr marL="233776" marR="0" lvl="0" indent="-233776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1"/>
              </a:spcAft>
              <a:buClr>
                <a:schemeClr val="bg2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lang="ru-RU" dirty="0"/>
              <a:t>Текст (</a:t>
            </a:r>
            <a:r>
              <a:rPr lang="en-US" dirty="0"/>
              <a:t>Arial, 16)</a:t>
            </a:r>
            <a:endParaRPr lang="ru-RU" dirty="0"/>
          </a:p>
          <a:p>
            <a:pPr marL="467551" marR="0" lvl="1" indent="-233776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1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lang="ru-RU" dirty="0"/>
              <a:t>Текст (</a:t>
            </a:r>
            <a:r>
              <a:rPr lang="en-US" dirty="0"/>
              <a:t>Arial, 14)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472541" y="1009382"/>
            <a:ext cx="7210425" cy="346091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hangingPunct="1">
              <a:lnSpc>
                <a:spcPct val="100000"/>
              </a:lnSpc>
              <a:spcAft>
                <a:spcPts val="256"/>
              </a:spcAft>
              <a:buNone/>
              <a:tabLst>
                <a:tab pos="616908" algn="l"/>
                <a:tab pos="1233815" algn="l"/>
                <a:tab pos="1850723" algn="l"/>
                <a:tab pos="2467630" algn="l"/>
                <a:tab pos="3084538" algn="l"/>
                <a:tab pos="3701445" algn="l"/>
                <a:tab pos="4318353" algn="l"/>
                <a:tab pos="4935261" algn="l"/>
                <a:tab pos="5552168" algn="l"/>
                <a:tab pos="6169076" algn="l"/>
              </a:tabLst>
              <a:defRPr sz="1600" b="0">
                <a:solidFill>
                  <a:srgbClr val="003F8B"/>
                </a:solidFill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b="1" dirty="0">
                <a:solidFill>
                  <a:srgbClr val="002060"/>
                </a:solidFill>
              </a:rPr>
              <a:t>Заголовок (</a:t>
            </a:r>
            <a:r>
              <a:rPr lang="ru-RU" b="1" dirty="0" err="1">
                <a:solidFill>
                  <a:srgbClr val="002060"/>
                </a:solidFill>
              </a:rPr>
              <a:t>Ari</a:t>
            </a:r>
            <a:r>
              <a:rPr lang="en-US" b="1" dirty="0">
                <a:solidFill>
                  <a:srgbClr val="002060"/>
                </a:solidFill>
              </a:rPr>
              <a:t>a</a:t>
            </a:r>
            <a:r>
              <a:rPr lang="ru-RU" b="1" dirty="0">
                <a:solidFill>
                  <a:srgbClr val="002060"/>
                </a:solidFill>
              </a:rPr>
              <a:t>l, 16) 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475899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44E4-5E8A-4F97-8707-05640C78D15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2FEC17-3303-47DC-8ABD-60D0FEAB6D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"/>
            <a:ext cx="1743075" cy="1568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719572" y="303213"/>
            <a:ext cx="3672408" cy="839787"/>
          </a:xfrm>
          <a:prstGeom prst="rect">
            <a:avLst/>
          </a:prstGeom>
          <a:solidFill>
            <a:schemeClr val="bg1"/>
          </a:solidFill>
          <a:ln w="6480">
            <a:noFill/>
            <a:round/>
            <a:headEnd/>
            <a:tailEnd/>
          </a:ln>
          <a:effectLst/>
        </p:spPr>
        <p:txBody>
          <a:bodyPr lIns="90000" tIns="45000" rIns="90000" bIns="45000" rtlCol="0" anchor="ctr">
            <a:spAutoFit/>
          </a:bodyPr>
          <a:lstStyle/>
          <a:p>
            <a:pPr algn="l" defTabSz="449263" rtl="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</a:pPr>
            <a:endParaRPr lang="ru-RU" sz="1400" kern="1200" dirty="0" err="1">
              <a:solidFill>
                <a:schemeClr val="tx1"/>
              </a:solidFill>
              <a:latin typeface="Arial" charset="0"/>
              <a:ea typeface="SimSun" charset="-122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1395210" y="3307268"/>
            <a:ext cx="5039047" cy="1098426"/>
          </a:xfrm>
          <a:prstGeom prst="rect">
            <a:avLst/>
          </a:prstGeom>
          <a:noFill/>
          <a:ln w="3175">
            <a:noFill/>
          </a:ln>
        </p:spPr>
        <p:txBody>
          <a:bodyPr wrap="square" lIns="77925" tIns="38963" rIns="77925" bIns="38963" rtlCol="0">
            <a:noAutofit/>
          </a:bodyPr>
          <a:lstStyle>
            <a:lvl1pPr marL="0" algn="l" defTabSz="779252" rtl="0" eaLnBrk="1" latinLnBrk="0" hangingPunct="1">
              <a:spcAft>
                <a:spcPts val="0"/>
              </a:spcAft>
              <a:buNone/>
              <a:defRPr lang="ru-RU" sz="1200" b="1" kern="1200" dirty="0" smtClean="0">
                <a:solidFill>
                  <a:srgbClr val="003F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1403648" y="1599642"/>
            <a:ext cx="2768522" cy="555498"/>
          </a:xfrm>
          <a:prstGeom prst="rect">
            <a:avLst/>
          </a:prstGeom>
        </p:spPr>
        <p:txBody>
          <a:bodyPr lIns="77925" tIns="38963" rIns="77925" bIns="38963">
            <a:noAutofit/>
          </a:bodyPr>
          <a:lstStyle>
            <a:lvl1pPr marL="0" indent="0">
              <a:buNone/>
              <a:defRPr sz="1700" b="1" cap="all" baseline="0">
                <a:solidFill>
                  <a:srgbClr val="E2001A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33469CE-7A2A-4826-B9D6-CF26A1DBB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"/>
            <a:ext cx="1743075" cy="15684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951CEE-A745-48C7-9D56-9458B5F26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9"/>
          <a:stretch/>
        </p:blipFill>
        <p:spPr>
          <a:xfrm>
            <a:off x="7236296" y="3617590"/>
            <a:ext cx="1907704" cy="1533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71BC822-D60E-437F-8EC0-D43B0C553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85" y="2420942"/>
            <a:ext cx="4072065" cy="6548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44E4-5E8A-4F97-8707-05640C78D15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l" defTabSz="779252" rtl="0" eaLnBrk="1" latinLnBrk="0" hangingPunct="1">
        <a:spcBef>
          <a:spcPct val="0"/>
        </a:spcBef>
        <a:spcAft>
          <a:spcPts val="256"/>
        </a:spcAft>
        <a:buNone/>
        <a:defRPr sz="2100" b="0" kern="1200" cap="all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0" indent="-233776" algn="l" defTabSz="779252" rtl="0" eaLnBrk="1" latinLnBrk="0" hangingPunct="1">
        <a:spcBef>
          <a:spcPts val="0"/>
        </a:spcBef>
        <a:spcAft>
          <a:spcPts val="511"/>
        </a:spcAft>
        <a:buClr>
          <a:schemeClr val="bg2"/>
        </a:buClr>
        <a:buSzPct val="130000"/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467551" indent="-233776" algn="l" defTabSz="779252" rtl="0" eaLnBrk="1" latinLnBrk="0" hangingPunct="1">
        <a:spcBef>
          <a:spcPts val="0"/>
        </a:spcBef>
        <a:spcAft>
          <a:spcPts val="511"/>
        </a:spcAft>
        <a:buClr>
          <a:schemeClr val="bg2"/>
        </a:buClr>
        <a:buSzPct val="70000"/>
        <a:buFont typeface="Wingdings" pitchFamily="2" charset="2"/>
        <a:buChar char="Ø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701327" indent="-233776" algn="l" defTabSz="779252" rtl="0" eaLnBrk="1" latinLnBrk="0" hangingPunct="1">
        <a:spcBef>
          <a:spcPts val="0"/>
        </a:spcBef>
        <a:spcAft>
          <a:spcPts val="511"/>
        </a:spcAft>
        <a:buClr>
          <a:schemeClr val="bg2"/>
        </a:buClr>
        <a:buSzPct val="70000"/>
        <a:buFont typeface="Wingdings" pitchFamily="2" charset="2"/>
        <a:buChar char="Ø"/>
        <a:defRPr sz="1000" kern="1200">
          <a:solidFill>
            <a:schemeClr val="tx2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9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mailto:sfr@sf-rf.ru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539552" y="1527634"/>
            <a:ext cx="7738230" cy="3060340"/>
          </a:xfrm>
        </p:spPr>
        <p:txBody>
          <a:bodyPr/>
          <a:lstStyle/>
          <a:p>
            <a:r>
              <a:rPr lang="ru-RU" dirty="0"/>
              <a:t>СОЮЗ ФИНАНСИСТОВ РОССИИ –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 профессиональное СООБЩЕСТВО</a:t>
            </a:r>
            <a:br>
              <a:rPr lang="ru-RU" dirty="0"/>
            </a:br>
            <a:r>
              <a:rPr lang="ru-RU" dirty="0"/>
              <a:t>                           руководителей финансовых органов </a:t>
            </a:r>
            <a:br>
              <a:rPr lang="ru-RU" dirty="0"/>
            </a:br>
            <a:r>
              <a:rPr lang="ru-RU" dirty="0"/>
              <a:t>                           государственной и  </a:t>
            </a:r>
            <a:br>
              <a:rPr lang="ru-RU" dirty="0"/>
            </a:br>
            <a:r>
              <a:rPr lang="ru-RU" dirty="0"/>
              <a:t>                           муниципальной власти страны </a:t>
            </a: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575556" y="4155926"/>
            <a:ext cx="3670409" cy="233172"/>
          </a:xfrm>
        </p:spPr>
        <p:txBody>
          <a:bodyPr>
            <a:noAutofit/>
          </a:bodyPr>
          <a:lstStyle/>
          <a:p>
            <a:r>
              <a:rPr lang="ru-RU" sz="1600" b="0" dirty="0">
                <a:solidFill>
                  <a:srgbClr val="002060"/>
                </a:solidFill>
              </a:rPr>
              <a:t>Елена Анатольевна Волкомурова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/>
          </p:nvPr>
        </p:nvSpPr>
        <p:spPr>
          <a:xfrm>
            <a:off x="683568" y="4450842"/>
            <a:ext cx="3204356" cy="233172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Генеральный директор СФР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613639" y="4684014"/>
            <a:ext cx="2675675" cy="2331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30000"/>
              <a:buFont typeface="Arial" pitchFamily="34" charset="0"/>
              <a:buNone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Подзаголовок 11"/>
          <p:cNvSpPr txBox="1">
            <a:spLocks/>
          </p:cNvSpPr>
          <p:nvPr/>
        </p:nvSpPr>
        <p:spPr>
          <a:xfrm>
            <a:off x="5931241" y="4217670"/>
            <a:ext cx="2675675" cy="2331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30000"/>
              <a:buFont typeface="Arial" pitchFamily="34" charset="0"/>
              <a:buNone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B4C5E5"/>
                </a:solidFill>
              </a:rPr>
              <a:t> </a:t>
            </a:r>
            <a:r>
              <a:rPr lang="ru-RU" sz="1100" b="0" dirty="0"/>
              <a:t>8 </a:t>
            </a:r>
            <a:r>
              <a:rPr lang="ru-RU" b="0" dirty="0"/>
              <a:t>июня</a:t>
            </a:r>
            <a:r>
              <a:rPr lang="ru-RU" sz="1100" b="0" dirty="0"/>
              <a:t> 2023 г. Москва.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438" y="87474"/>
            <a:ext cx="7210425" cy="644652"/>
          </a:xfrm>
        </p:spPr>
        <p:txBody>
          <a:bodyPr/>
          <a:lstStyle/>
          <a:p>
            <a:r>
              <a:rPr lang="ru-RU" b="1" dirty="0">
                <a:solidFill>
                  <a:srgbClr val="E2001A"/>
                </a:solidFill>
              </a:rPr>
              <a:t>                      Кто мы? Состав.</a:t>
            </a:r>
            <a:r>
              <a:rPr lang="ru-RU" dirty="0">
                <a:solidFill>
                  <a:srgbClr val="E2001A"/>
                </a:solidFill>
              </a:rPr>
              <a:t/>
            </a:r>
            <a:br>
              <a:rPr lang="ru-RU" dirty="0">
                <a:solidFill>
                  <a:srgbClr val="E2001A"/>
                </a:solidFill>
              </a:rPr>
            </a:br>
            <a:endParaRPr lang="ru-RU" dirty="0">
              <a:solidFill>
                <a:srgbClr val="E2001A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059984" y="621844"/>
            <a:ext cx="6968400" cy="108581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СФР объединяет финансистов всех уровней власти.                                                         Мы -  команда руководителей финансовой сферы в государственном и муниципальном управлении, действующая  в целях обмена опытом и укрепления профессиональных связей.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650868" y="4731990"/>
            <a:ext cx="2133600" cy="273844"/>
          </a:xfrm>
        </p:spPr>
        <p:txBody>
          <a:bodyPr/>
          <a:lstStyle/>
          <a:p>
            <a:fld id="{AE3344E4-5E8A-4F97-8707-05640C78D158}" type="slidenum">
              <a:rPr lang="ru-RU" smtClean="0"/>
              <a:t>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1653962"/>
            <a:ext cx="2768910" cy="325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4904" y="2637608"/>
            <a:ext cx="1761572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/>
              <a:t>131 МУНИЦИПАЛЬНОЕ ОБРАЗОВАНИЕ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2280" y="1713101"/>
            <a:ext cx="176419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83 СУБЪЕКТА РОССИИ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0476" y="3687874"/>
            <a:ext cx="176419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7 </a:t>
            </a:r>
          </a:p>
          <a:p>
            <a:pPr algn="ctr"/>
            <a:r>
              <a:rPr lang="ru-RU" sz="1400" b="1" dirty="0"/>
              <a:t>ОРГАНИЗАЦИЙ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4247" y="1913155"/>
            <a:ext cx="1559355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Секция</a:t>
            </a:r>
          </a:p>
          <a:p>
            <a:pPr algn="ctr"/>
            <a:r>
              <a:rPr lang="ru-RU" sz="1200" b="1" dirty="0"/>
              <a:t>«Финансисты субъектов РФ»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849" y="3759882"/>
            <a:ext cx="1440160" cy="8002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50" b="1" dirty="0"/>
              <a:t>Секция «Финансисты муниципальных образований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7" y="1416557"/>
            <a:ext cx="1504360" cy="1857975"/>
          </a:xfrm>
          <a:prstGeom prst="round2DiagRect">
            <a:avLst>
              <a:gd name="adj1" fmla="val 3278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75" y="2943033"/>
            <a:ext cx="1559355" cy="1885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3344E4-5E8A-4F97-8707-05640C78D158}" type="slidenum">
              <a:rPr lang="ru-RU" smtClean="0"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1326" y="4011196"/>
            <a:ext cx="2568466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Валентина Николаевна Артамонова – </a:t>
            </a:r>
            <a:endParaRPr lang="en-US" sz="1200" b="1" dirty="0"/>
          </a:p>
          <a:p>
            <a:pPr algn="ctr"/>
            <a:r>
              <a:rPr lang="ru-RU" sz="1200" b="1" dirty="0"/>
              <a:t>Председатель Совета Союза Финансистов России, Депутат Государственной Думы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6560" y="4021892"/>
            <a:ext cx="21336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Надежда Сергеевна Максимова-</a:t>
            </a:r>
          </a:p>
          <a:p>
            <a:pPr algn="ctr"/>
            <a:r>
              <a:rPr lang="ru-RU" sz="1200" b="1" dirty="0"/>
              <a:t>Президент Союза Финансистов России, основатель организации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1326" y="159482"/>
            <a:ext cx="7210425" cy="644652"/>
          </a:xfrm>
        </p:spPr>
        <p:txBody>
          <a:bodyPr/>
          <a:lstStyle/>
          <a:p>
            <a:r>
              <a:rPr lang="ru-RU" b="1" dirty="0">
                <a:solidFill>
                  <a:srgbClr val="E2001A"/>
                </a:solidFill>
              </a:rPr>
              <a:t>                                КТО МЫ? ОРГАНЫ УПРАВЛЕНИЯ. </a:t>
            </a:r>
            <a:endParaRPr lang="ru-RU" dirty="0">
              <a:solidFill>
                <a:srgbClr val="E2001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682" y="632075"/>
            <a:ext cx="345638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u="sng" dirty="0"/>
              <a:t>Общее собрание членов СФР </a:t>
            </a:r>
            <a:r>
              <a:rPr lang="ru-RU" sz="1600" b="1" dirty="0"/>
              <a:t>–</a:t>
            </a:r>
          </a:p>
          <a:p>
            <a:pPr algn="ctr"/>
            <a:r>
              <a:rPr lang="ru-RU" sz="1600" b="1" dirty="0"/>
              <a:t>высший орган управления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6778" y="516983"/>
            <a:ext cx="4703656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b="1" u="sng" dirty="0"/>
              <a:t>Совет СФР -</a:t>
            </a:r>
            <a:r>
              <a:rPr lang="ru-RU" sz="1800" u="sng" dirty="0"/>
              <a:t/>
            </a:r>
            <a:br>
              <a:rPr lang="ru-RU" sz="1800" u="sng" dirty="0"/>
            </a:br>
            <a:r>
              <a:rPr lang="ru-RU" sz="1200" dirty="0"/>
              <a:t>постоянно действующий коллегиальный исполнительный орган, возглавляемый Председателем СФР</a:t>
            </a:r>
            <a:endParaRPr 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412898-6E70-495E-8F6E-F5E7D3403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29" y="1388428"/>
            <a:ext cx="1751722" cy="2499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857D79-E2D8-4428-BA2B-4E87896F8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6" y="1569688"/>
            <a:ext cx="1496298" cy="2246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90C5A7-783A-4921-A4E4-995289FB4FAB}"/>
              </a:ext>
            </a:extLst>
          </p:cNvPr>
          <p:cNvSpPr txBox="1"/>
          <p:nvPr/>
        </p:nvSpPr>
        <p:spPr>
          <a:xfrm>
            <a:off x="6490064" y="4011196"/>
            <a:ext cx="206581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Елена Анатольевна Волкомурова-</a:t>
            </a:r>
          </a:p>
          <a:p>
            <a:pPr algn="ctr"/>
            <a:r>
              <a:rPr lang="ru-RU" sz="1200" b="1" dirty="0"/>
              <a:t>Генеральный директор Союза Финансистов России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64" y="1435844"/>
            <a:ext cx="1700440" cy="2404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3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092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3344E4-5E8A-4F97-8707-05640C78D158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126898"/>
            <a:ext cx="7210425" cy="644652"/>
          </a:xfrm>
        </p:spPr>
        <p:txBody>
          <a:bodyPr/>
          <a:lstStyle/>
          <a:p>
            <a:r>
              <a:rPr lang="ru-RU" b="1" dirty="0">
                <a:solidFill>
                  <a:srgbClr val="E2001A"/>
                </a:solidFill>
              </a:rPr>
              <a:t>                  ЗАЧЕМ МЫ? ЦЕЛЬ И ЗАДАЧИ</a:t>
            </a:r>
            <a:r>
              <a:rPr lang="ru-RU" dirty="0">
                <a:solidFill>
                  <a:srgbClr val="E2001A"/>
                </a:solidFill>
              </a:rPr>
              <a:t/>
            </a:r>
            <a:br>
              <a:rPr lang="ru-RU" dirty="0">
                <a:solidFill>
                  <a:srgbClr val="E2001A"/>
                </a:solidFill>
              </a:rPr>
            </a:br>
            <a:endParaRPr lang="ru-RU" dirty="0">
              <a:solidFill>
                <a:srgbClr val="E200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564" y="1624658"/>
            <a:ext cx="67697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100" i="1" dirty="0"/>
              <a:t>Формирование согласованных предложений по вопросам бюджетной, налоговой и долговой политики, бюджетного процесса, государственного внутреннего финансового контроля.</a:t>
            </a:r>
          </a:p>
          <a:p>
            <a:endParaRPr lang="ru-RU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87524" y="2463738"/>
            <a:ext cx="6768752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100" i="1" dirty="0"/>
              <a:t>Совершенствование действующей нормативной правовой базы в финансово - бюджетной сфере.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838" y="3070699"/>
            <a:ext cx="673370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100" i="1" dirty="0">
                <a:latin typeface="Open Sans"/>
              </a:rPr>
              <a:t>Обмен опытом, лучшими практиками по укреплению доходной части бюджетов, повышению эффективности бюджетных расходов, сокращению долговой нагрузки на бюджеты, обеспечению открытости бюджетных процедур. Создание условий для устойчивого выполнения местных бюджетов.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838" y="4016215"/>
            <a:ext cx="6733708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100" i="1" dirty="0"/>
              <a:t>Конструктивное взаимодействие с Министерством финансов Российской Федерации, профильными Комитетами Государственной Думы и Совета Федерации Федерального Собрания Российской Федерации, с Финансовым университетом при Правительстве Российской Федерации и .), Научно-исследовательским институтом Министерства финансов РФ, журналом «Бюджет», партнерскими организациями. 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838" y="627677"/>
            <a:ext cx="832218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«Основная задача союза — федеральным, региональным, муниципальным финансистам слышать, понимать проблемы друг друга, принимать взаимоприемлемые решения», - Н.С. Максимова, Президент СФР</a:t>
            </a:r>
          </a:p>
        </p:txBody>
      </p:sp>
    </p:spTree>
    <p:extLst>
      <p:ext uri="{BB962C8B-B14F-4D97-AF65-F5344CB8AC3E}">
        <p14:creationId xmlns:p14="http://schemas.microsoft.com/office/powerpoint/2010/main" val="29040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7474"/>
            <a:ext cx="7210425" cy="644652"/>
          </a:xfrm>
        </p:spPr>
        <p:txBody>
          <a:bodyPr/>
          <a:lstStyle/>
          <a:p>
            <a:r>
              <a:rPr lang="ru-RU" b="1" dirty="0">
                <a:solidFill>
                  <a:srgbClr val="E2001A"/>
                </a:solidFill>
              </a:rPr>
              <a:t>Какие инструменты?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3344E4-5E8A-4F97-8707-05640C78D158}" type="slidenum">
              <a:rPr lang="ru-RU" smtClean="0"/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0193" y="546084"/>
            <a:ext cx="385242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i="1" dirty="0"/>
              <a:t>Форумы, семинары, конференции, круглые столы, организуемые Союзом и нашими партнерами и коллегами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575" y="1463497"/>
            <a:ext cx="39244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i="1" dirty="0"/>
              <a:t>Общие собрания членов СФР, заседания по секциям, заседания Совета СФР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90" y="356363"/>
            <a:ext cx="3344389" cy="2228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AutoShape 6" descr="https://2.downloader.disk.yandex.ru/preview/f2dc4068adbc0485c9251b3dd599c9e4940ccc90972d5cf8ee891ab392e8c6f0/inf/ZBUY4Anj45Mf-AS10ZewshnsOShV2ypxE1l12tQ-l-jxrso_BFo2P6hYyzy-aAqVOxQBsKLe8cmMP4t2Ftf5Ww%3D%3D?uid=1781782893&amp;filename=IMG_3757.JPG&amp;disposition=inline&amp;hash=&amp;limit=0&amp;content_type=image%2Fjpeg&amp;owner_uid=1781782893&amp;tknv=v2&amp;size=1903x1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2.downloader.disk.yandex.ru/preview/f2dc4068adbc0485c9251b3dd599c9e4940ccc90972d5cf8ee891ab392e8c6f0/inf/ZBUY4Anj45Mf-AS10ZewshnsOShV2ypxE1l12tQ-l-jxrso_BFo2P6hYyzy-aAqVOxQBsKLe8cmMP4t2Ftf5Ww%3D%3D?uid=1781782893&amp;filename=IMG_3757.JPG&amp;disposition=inline&amp;hash=&amp;limit=0&amp;content_type=image%2Fjpeg&amp;owner_uid=1781782893&amp;tknv=v2&amp;size=1903x10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2904619"/>
            <a:ext cx="3060606" cy="2039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4858C4-3B19-4770-BC65-F14309A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2269453"/>
            <a:ext cx="3018821" cy="2011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675587-369D-42DF-AE92-4D310D3E9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67" y="3524044"/>
            <a:ext cx="2133600" cy="1421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74CB91-49E2-48B9-9AFF-336093BE1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479" y="1985531"/>
            <a:ext cx="2067596" cy="1377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9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3344E4-5E8A-4F97-8707-05640C78D158}" type="slidenum">
              <a:rPr lang="ru-RU" smtClean="0"/>
              <a:t>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95636" y="159482"/>
            <a:ext cx="4135558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i="1" dirty="0" smtClean="0"/>
              <a:t>Проект </a:t>
            </a:r>
            <a:r>
              <a:rPr lang="ru-RU" sz="1400" i="1" dirty="0"/>
              <a:t>«Обмен опытом»: на запросы членов СФР по проблемным темам идет сбор и анализ предложений коллег с практическими советами и рекомендациями по решениям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516" y="1455626"/>
            <a:ext cx="385242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i="1" dirty="0"/>
              <a:t>Информационное взаимодействие через официальный сайт СФР и официальные группы в Телеграмм-канале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70" y="110663"/>
            <a:ext cx="1420587" cy="2881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53" y="796930"/>
            <a:ext cx="1990155" cy="3911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28" y="2337713"/>
            <a:ext cx="2263350" cy="2481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0" y="2461017"/>
            <a:ext cx="1658633" cy="2271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0545AF-83EC-4309-B8D2-EF95CA442672}"/>
              </a:ext>
            </a:extLst>
          </p:cNvPr>
          <p:cNvSpPr txBox="1"/>
          <p:nvPr/>
        </p:nvSpPr>
        <p:spPr>
          <a:xfrm>
            <a:off x="5508104" y="3464595"/>
            <a:ext cx="3535920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Союз объединяет </a:t>
            </a:r>
            <a:r>
              <a:rPr lang="ru-RU" sz="1000" i="1" dirty="0"/>
              <a:t>усилия финансистов </a:t>
            </a:r>
            <a:r>
              <a:rPr lang="ru-RU" sz="1200" i="1" u="sng" dirty="0"/>
              <a:t>федеральных, региональных и местных органов власти, представителей науки, работников контрольных и налоговых служб.  </a:t>
            </a:r>
            <a:r>
              <a:rPr lang="ru-RU" sz="1000" i="1" dirty="0"/>
              <a:t>Консолидация сил, возможностей и профессионального опыта содействует решению профессиональных проблем каждого из участников объединения!</a:t>
            </a:r>
          </a:p>
        </p:txBody>
      </p:sp>
    </p:spTree>
    <p:extLst>
      <p:ext uri="{BB962C8B-B14F-4D97-AF65-F5344CB8AC3E}">
        <p14:creationId xmlns:p14="http://schemas.microsoft.com/office/powerpoint/2010/main" val="30435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6" y="1923678"/>
            <a:ext cx="2333093" cy="1554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3344E4-5E8A-4F97-8707-05640C78D158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D9D180-C7D3-448E-89CE-C83C1B69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2535746"/>
            <a:ext cx="6151319" cy="2434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2FDA4BD-F0D3-40EC-A966-CD585977D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821" y="787988"/>
            <a:ext cx="2201137" cy="146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610628"/>
            <a:ext cx="2590789" cy="179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79" y="2261776"/>
            <a:ext cx="2259806" cy="1505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8201" y="4661779"/>
            <a:ext cx="583264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2001A"/>
                </a:solidFill>
              </a:rPr>
              <a:t>ВМЕСТЕ МЫ СМОЖЕМ БОЛЬШЕ!</a:t>
            </a:r>
            <a:endParaRPr lang="ru-RU" sz="20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0246"/>
            <a:ext cx="2542812" cy="1694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2889525-B30A-4131-B8E0-EDE40FE23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9" y="610628"/>
            <a:ext cx="1983233" cy="1322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2105D8F-2F9E-4621-BB52-5292DFCAC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581502"/>
            <a:ext cx="2030971" cy="1353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61472" y="81050"/>
            <a:ext cx="748883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2001A"/>
                </a:solidFill>
              </a:rPr>
              <a:t>ПРИГЛАШАЕМ ВАС СТАТЬ ЧАСТЬЮ НАШЕЙ КОМАНДЫ!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86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Mac\Desktop\Мамочка\СФР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1" y="517306"/>
            <a:ext cx="6408712" cy="387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6AB305-9C58-47AD-BB77-88C9CA58FC8D}"/>
              </a:ext>
            </a:extLst>
          </p:cNvPr>
          <p:cNvSpPr txBox="1"/>
          <p:nvPr/>
        </p:nvSpPr>
        <p:spPr>
          <a:xfrm>
            <a:off x="6901606" y="1743658"/>
            <a:ext cx="2052228" cy="226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400" dirty="0" err="1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F86939-234D-4DB3-A346-029A8A692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09" y="2167973"/>
            <a:ext cx="1419622" cy="1419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F40526-C78D-4294-B34A-F2A2761C0BE9}"/>
              </a:ext>
            </a:extLst>
          </p:cNvPr>
          <p:cNvSpPr txBox="1"/>
          <p:nvPr/>
        </p:nvSpPr>
        <p:spPr>
          <a:xfrm>
            <a:off x="6901606" y="768432"/>
            <a:ext cx="2052228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QR</a:t>
            </a:r>
            <a:r>
              <a:rPr lang="ru-RU" sz="1400" b="1" dirty="0"/>
              <a:t>-код страницы сайта с заявлением о вступлении в СФР: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BED999-F6C4-4391-9A5A-78EB3A1664C9}"/>
              </a:ext>
            </a:extLst>
          </p:cNvPr>
          <p:cNvSpPr txBox="1"/>
          <p:nvPr/>
        </p:nvSpPr>
        <p:spPr>
          <a:xfrm flipH="1" flipV="1">
            <a:off x="4716015" y="862812"/>
            <a:ext cx="1800200" cy="9828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400" dirty="0" err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33AEA5-2F2B-475D-B2B8-8EF2F8C54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217" y="922320"/>
            <a:ext cx="1209675" cy="790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922320"/>
            <a:ext cx="4104456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 ВСТУПИТЬ В КОМАНДУ СФР?</a:t>
            </a: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712022"/>
            <a:ext cx="144016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СФР</a:t>
            </a:r>
          </a:p>
          <a:p>
            <a:pPr algn="ctr"/>
            <a:r>
              <a:rPr lang="en-US" sz="1400" b="1" dirty="0" smtClean="0"/>
              <a:t>Sf-rf.ru</a:t>
            </a:r>
            <a:endParaRPr lang="ru-RU" sz="1400" b="1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2051720" y="3363838"/>
            <a:ext cx="126014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Совет СФР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4155" y="3584732"/>
            <a:ext cx="126014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</a:t>
            </a:r>
            <a:r>
              <a:rPr lang="ru-RU" sz="1200" b="1" dirty="0" smtClean="0"/>
              <a:t> СФР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055" y="3861731"/>
            <a:ext cx="1288915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Союза Финансистов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134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07975" y="3867894"/>
            <a:ext cx="5039047" cy="1098426"/>
          </a:xfrm>
        </p:spPr>
        <p:txBody>
          <a:bodyPr/>
          <a:lstStyle/>
          <a:p>
            <a:r>
              <a:rPr lang="ru-RU" sz="1100" b="0" dirty="0">
                <a:solidFill>
                  <a:srgbClr val="002060"/>
                </a:solidFill>
              </a:rPr>
              <a:t>101000, г. Москва, ул. Мясницкая, д. 42, строение 3,</a:t>
            </a:r>
          </a:p>
          <a:p>
            <a:r>
              <a:rPr lang="ru-RU" sz="1100" b="0" dirty="0">
                <a:solidFill>
                  <a:srgbClr val="002060"/>
                </a:solidFill>
              </a:rPr>
              <a:t>офис № 6</a:t>
            </a:r>
          </a:p>
          <a:p>
            <a:endParaRPr lang="ru-RU" sz="1100" b="0" dirty="0">
              <a:solidFill>
                <a:srgbClr val="002060"/>
              </a:solidFill>
            </a:endParaRPr>
          </a:p>
          <a:p>
            <a:r>
              <a:rPr lang="ru-RU" sz="1100" b="0" dirty="0">
                <a:solidFill>
                  <a:srgbClr val="002060"/>
                </a:solidFill>
              </a:rPr>
              <a:t>+</a:t>
            </a:r>
            <a:r>
              <a:rPr lang="ru-RU" sz="1400" dirty="0">
                <a:solidFill>
                  <a:srgbClr val="002060"/>
                </a:solidFill>
              </a:rPr>
              <a:t>7 (495) 621-83-50</a:t>
            </a:r>
          </a:p>
          <a:p>
            <a:r>
              <a:rPr lang="ru-RU" sz="1100" b="0" dirty="0">
                <a:solidFill>
                  <a:srgbClr val="002060"/>
                </a:solidFill>
                <a:hlinkClick r:id="rId2"/>
              </a:rPr>
              <a:t>sfr@sf-rf.ru</a:t>
            </a:r>
            <a:endParaRPr lang="ru-RU" sz="1100" b="0" dirty="0">
              <a:solidFill>
                <a:srgbClr val="002060"/>
              </a:solidFill>
            </a:endParaRPr>
          </a:p>
          <a:p>
            <a:r>
              <a:rPr lang="ru-RU" sz="1100" b="0" dirty="0">
                <a:solidFill>
                  <a:srgbClr val="002060"/>
                </a:solidFill>
              </a:rPr>
              <a:t>www.sf-rf.ru</a:t>
            </a:r>
          </a:p>
          <a:p>
            <a:endParaRPr lang="ru-RU" sz="1100" b="0" dirty="0">
              <a:solidFill>
                <a:srgbClr val="002060"/>
              </a:solidFill>
            </a:endParaRPr>
          </a:p>
        </p:txBody>
      </p:sp>
      <p:sp>
        <p:nvSpPr>
          <p:cNvPr id="4" name="AutoShape 4" descr="https://1.downloader.disk.yandex.ru/preview/83ada5b11de9ac303ced7ec80e0e71121bed30a23b95927fad05244983f31251/inf/rHKHYOY9iW4N0--kdypi2LzhoT2uw45yKCs2bV_90mVdg223xDN7nj_-G0AMbpvr4g46TKDyw2yXI2hS75SwNQ%3D%3D?uid=1781782893&amp;filename=IMG_1575.JPG&amp;disposition=inline&amp;hash=&amp;limit=0&amp;content_type=image%2Fjpeg&amp;owner_uid=1781782893&amp;tknv=v2&amp;size=1903x1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0ABCF2-C896-4AF0-94F0-5FE3BBCB4E7A}"/>
              </a:ext>
            </a:extLst>
          </p:cNvPr>
          <p:cNvSpPr txBox="1"/>
          <p:nvPr/>
        </p:nvSpPr>
        <p:spPr>
          <a:xfrm>
            <a:off x="1052118" y="339502"/>
            <a:ext cx="781286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Спасибо за внимание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DB3125-901F-42EB-A192-AD1C86CFA73B}"/>
              </a:ext>
            </a:extLst>
          </p:cNvPr>
          <p:cNvSpPr txBox="1"/>
          <p:nvPr/>
        </p:nvSpPr>
        <p:spPr>
          <a:xfrm>
            <a:off x="2051720" y="4155926"/>
            <a:ext cx="6388261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Рады</a:t>
            </a:r>
            <a:r>
              <a:rPr lang="ru-RU" sz="2000" b="1" dirty="0" smtClean="0"/>
              <a:t> </a:t>
            </a:r>
            <a:r>
              <a:rPr lang="ru-RU" sz="2000" b="1" dirty="0"/>
              <a:t>видеть Вас в нашем офисе и </a:t>
            </a:r>
            <a:r>
              <a:rPr lang="ru-RU" sz="2000" b="1" dirty="0" smtClean="0"/>
              <a:t>готовы </a:t>
            </a:r>
            <a:r>
              <a:rPr lang="ru-RU" sz="2000" b="1" dirty="0"/>
              <a:t>ответить на любые </a:t>
            </a:r>
            <a:r>
              <a:rPr lang="ru-RU" sz="2000" b="1" dirty="0" smtClean="0"/>
              <a:t>вопросы</a:t>
            </a:r>
            <a:r>
              <a:rPr lang="ru-RU" sz="2000" dirty="0"/>
              <a:t>!</a:t>
            </a:r>
            <a:endParaRPr lang="ru-RU" sz="2000" dirty="0"/>
          </a:p>
        </p:txBody>
      </p:sp>
      <p:pic>
        <p:nvPicPr>
          <p:cNvPr id="2050" name="Picture 2" descr="https://downloader.disk.yandex.ru/preview/422201a83ca986418fa3b65d67c3e6cb349b4cd63108696df2789597fc88c2d1/647f5175/j47YUwxuyRGjCRS2HOhgwYqRpspTkRPuZqlq0EMmXAXAUlJ9GaaYJTe11on3t9tmtP2U-B6B7lZKUyCcQM6p-g%3D%3D?uid=0&amp;filename=IMG_6524.JPG&amp;disposition=inline&amp;hash=&amp;limit=0&amp;content_type=image%2Fjpeg&amp;owner_uid=0&amp;tknv=v2&amp;size=1903x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1695700"/>
            <a:ext cx="2971305" cy="1980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FT">
      <a:dk1>
        <a:srgbClr val="002060"/>
      </a:dk1>
      <a:lt1>
        <a:srgbClr val="FFFFFF"/>
      </a:lt1>
      <a:dk2>
        <a:srgbClr val="000000"/>
      </a:dk2>
      <a:lt2>
        <a:srgbClr val="FF0000"/>
      </a:lt2>
      <a:accent1>
        <a:srgbClr val="FCDDD0"/>
      </a:accent1>
      <a:accent2>
        <a:srgbClr val="F8BEA7"/>
      </a:accent2>
      <a:accent3>
        <a:srgbClr val="E30613"/>
      </a:accent3>
      <a:accent4>
        <a:srgbClr val="9BC5EA"/>
      </a:accent4>
      <a:accent5>
        <a:srgbClr val="005598"/>
      </a:accent5>
      <a:accent6>
        <a:srgbClr val="002D59"/>
      </a:accent6>
      <a:hlink>
        <a:srgbClr val="FF0000"/>
      </a:hlink>
      <a:folHlink>
        <a:srgbClr val="002D59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CDDD0"/>
        </a:solidFill>
        <a:ln w="6480">
          <a:solidFill>
            <a:srgbClr val="E30613"/>
          </a:solidFill>
          <a:round/>
          <a:headEnd/>
          <a:tailEnd/>
        </a:ln>
        <a:effectLst/>
      </a:spPr>
      <a:bodyPr lIns="90000" tIns="45000" rIns="90000" bIns="45000" rtlCol="0" anchor="ctr">
        <a:spAutoFit/>
      </a:bodyPr>
      <a:lstStyle>
        <a:defPPr algn="l" defTabSz="449263" rtl="0" fontAlgn="base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tabLst>
            <a:tab pos="723900" algn="l"/>
          </a:tabLst>
          <a:defRPr sz="1400" kern="1200" dirty="0" err="1" smtClean="0">
            <a:solidFill>
              <a:schemeClr val="tx1"/>
            </a:solidFill>
            <a:latin typeface="Arial" charset="0"/>
            <a:ea typeface="SimSun" charset="-122"/>
            <a:cs typeface="+mn-cs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9311</TotalTime>
  <Words>438</Words>
  <Application>Microsoft Office PowerPoint</Application>
  <PresentationFormat>Экран (16:9)</PresentationFormat>
  <Paragraphs>63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СОЮЗ ФИНАНСИСТОВ РОССИИ –                             профессиональное СООБЩЕСТВО                            руководителей финансовых органов                             государственной и                              муниципальной власти страны </vt:lpstr>
      <vt:lpstr>                      Кто мы? Состав. </vt:lpstr>
      <vt:lpstr>                                КТО МЫ? ОРГАНЫ УПРАВЛЕНИЯ. </vt:lpstr>
      <vt:lpstr>                  ЗАЧЕМ МЫ? ЦЕЛЬ И ЗАДАЧИ </vt:lpstr>
      <vt:lpstr>Какие инструменты?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iMac</cp:lastModifiedBy>
  <cp:revision>471</cp:revision>
  <dcterms:created xsi:type="dcterms:W3CDTF">2012-12-26T07:41:36Z</dcterms:created>
  <dcterms:modified xsi:type="dcterms:W3CDTF">2023-06-06T12:11:38Z</dcterms:modified>
</cp:coreProperties>
</file>